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20" r:id="rId2"/>
  </p:sldMasterIdLst>
  <p:notesMasterIdLst>
    <p:notesMasterId r:id="rId54"/>
  </p:notesMasterIdLst>
  <p:handoutMasterIdLst>
    <p:handoutMasterId r:id="rId55"/>
  </p:handoutMasterIdLst>
  <p:sldIdLst>
    <p:sldId id="256" r:id="rId3"/>
    <p:sldId id="377" r:id="rId4"/>
    <p:sldId id="494" r:id="rId5"/>
    <p:sldId id="558" r:id="rId6"/>
    <p:sldId id="537" r:id="rId7"/>
    <p:sldId id="333" r:id="rId8"/>
    <p:sldId id="517" r:id="rId9"/>
    <p:sldId id="559" r:id="rId10"/>
    <p:sldId id="557" r:id="rId11"/>
    <p:sldId id="524" r:id="rId12"/>
    <p:sldId id="518" r:id="rId13"/>
    <p:sldId id="519" r:id="rId14"/>
    <p:sldId id="560" r:id="rId15"/>
    <p:sldId id="520" r:id="rId16"/>
    <p:sldId id="561" r:id="rId17"/>
    <p:sldId id="525" r:id="rId18"/>
    <p:sldId id="526" r:id="rId19"/>
    <p:sldId id="562" r:id="rId20"/>
    <p:sldId id="530" r:id="rId21"/>
    <p:sldId id="551" r:id="rId22"/>
    <p:sldId id="563" r:id="rId23"/>
    <p:sldId id="527" r:id="rId24"/>
    <p:sldId id="528" r:id="rId25"/>
    <p:sldId id="547" r:id="rId26"/>
    <p:sldId id="548" r:id="rId27"/>
    <p:sldId id="549" r:id="rId28"/>
    <p:sldId id="554" r:id="rId29"/>
    <p:sldId id="531" r:id="rId30"/>
    <p:sldId id="566" r:id="rId31"/>
    <p:sldId id="567" r:id="rId32"/>
    <p:sldId id="568" r:id="rId33"/>
    <p:sldId id="569" r:id="rId34"/>
    <p:sldId id="570" r:id="rId35"/>
    <p:sldId id="571" r:id="rId36"/>
    <p:sldId id="572" r:id="rId37"/>
    <p:sldId id="573" r:id="rId38"/>
    <p:sldId id="574" r:id="rId39"/>
    <p:sldId id="575" r:id="rId40"/>
    <p:sldId id="576" r:id="rId41"/>
    <p:sldId id="577" r:id="rId42"/>
    <p:sldId id="578" r:id="rId43"/>
    <p:sldId id="579" r:id="rId44"/>
    <p:sldId id="556" r:id="rId45"/>
    <p:sldId id="375" r:id="rId46"/>
    <p:sldId id="544" r:id="rId47"/>
    <p:sldId id="532" r:id="rId48"/>
    <p:sldId id="509" r:id="rId49"/>
    <p:sldId id="510" r:id="rId50"/>
    <p:sldId id="565" r:id="rId51"/>
    <p:sldId id="451" r:id="rId52"/>
    <p:sldId id="382" r:id="rId53"/>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8080"/>
    <a:srgbClr val="FF9966"/>
    <a:srgbClr val="CC3300"/>
    <a:srgbClr val="FFFF99"/>
    <a:srgbClr val="FEF0E5"/>
    <a:srgbClr val="777777"/>
    <a:srgbClr val="5F5F5F"/>
    <a:srgbClr val="0066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145" autoAdjust="0"/>
  </p:normalViewPr>
  <p:slideViewPr>
    <p:cSldViewPr>
      <p:cViewPr varScale="1">
        <p:scale>
          <a:sx n="83" d="100"/>
          <a:sy n="83" d="100"/>
        </p:scale>
        <p:origin x="1464"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7D6C18-5390-41C5-85AD-68B9D996D1AA}" type="doc">
      <dgm:prSet loTypeId="urn:microsoft.com/office/officeart/2005/8/layout/chevronAccent+Icon" loCatId="process" qsTypeId="urn:microsoft.com/office/officeart/2005/8/quickstyle/simple1" qsCatId="simple" csTypeId="urn:microsoft.com/office/officeart/2005/8/colors/colorful5" csCatId="colorful" phldr="1"/>
      <dgm:spPr/>
      <dgm:t>
        <a:bodyPr/>
        <a:lstStyle/>
        <a:p>
          <a:endParaRPr lang="en-US"/>
        </a:p>
      </dgm:t>
    </dgm:pt>
    <dgm:pt modelId="{B2B78B4C-7F7A-4C7A-9D26-0AC10DAE9F79}">
      <dgm:prSet phldrT="[Text]" custT="1"/>
      <dgm:spPr/>
      <dgm:t>
        <a:bodyPr/>
        <a:lstStyle/>
        <a:p>
          <a:r>
            <a:rPr lang="en-US" sz="1800" dirty="0"/>
            <a:t>Findings of Pilot 2</a:t>
          </a:r>
        </a:p>
      </dgm:t>
    </dgm:pt>
    <dgm:pt modelId="{42D4F054-20B6-4C74-8237-AADE3DE7B489}" type="parTrans" cxnId="{A36B1C0C-70CC-47F7-BD79-3D40AA997EEC}">
      <dgm:prSet/>
      <dgm:spPr/>
      <dgm:t>
        <a:bodyPr/>
        <a:lstStyle/>
        <a:p>
          <a:endParaRPr lang="en-US" sz="2400"/>
        </a:p>
      </dgm:t>
    </dgm:pt>
    <dgm:pt modelId="{C390A99E-FD29-4996-8419-E6CB7796801E}" type="sibTrans" cxnId="{A36B1C0C-70CC-47F7-BD79-3D40AA997EEC}">
      <dgm:prSet/>
      <dgm:spPr/>
      <dgm:t>
        <a:bodyPr/>
        <a:lstStyle/>
        <a:p>
          <a:endParaRPr lang="en-US" sz="2400"/>
        </a:p>
      </dgm:t>
    </dgm:pt>
    <dgm:pt modelId="{B93666E7-B1D4-4848-820C-054D92BCF1C7}">
      <dgm:prSet phldrT="[Text]" custT="1"/>
      <dgm:spPr/>
      <dgm:t>
        <a:bodyPr/>
        <a:lstStyle/>
        <a:p>
          <a:r>
            <a:rPr lang="en-US" sz="1800" dirty="0"/>
            <a:t>Issues &amp; Solutions in EL pilot exercise</a:t>
          </a:r>
        </a:p>
      </dgm:t>
    </dgm:pt>
    <dgm:pt modelId="{358C4502-5BC0-4326-9C65-37DAAB1AD725}" type="parTrans" cxnId="{5DAE21A4-57E6-404A-81B0-011A27ABE212}">
      <dgm:prSet/>
      <dgm:spPr/>
      <dgm:t>
        <a:bodyPr/>
        <a:lstStyle/>
        <a:p>
          <a:endParaRPr lang="en-GB" sz="2400"/>
        </a:p>
      </dgm:t>
    </dgm:pt>
    <dgm:pt modelId="{81D4347F-E40A-4F3F-8254-E4B24C359D29}" type="sibTrans" cxnId="{5DAE21A4-57E6-404A-81B0-011A27ABE212}">
      <dgm:prSet/>
      <dgm:spPr/>
      <dgm:t>
        <a:bodyPr/>
        <a:lstStyle/>
        <a:p>
          <a:endParaRPr lang="en-GB" sz="2400"/>
        </a:p>
      </dgm:t>
    </dgm:pt>
    <dgm:pt modelId="{B654C80E-96B0-464E-984B-8290AB3947C7}">
      <dgm:prSet custT="1"/>
      <dgm:spPr/>
      <dgm:t>
        <a:bodyPr/>
        <a:lstStyle/>
        <a:p>
          <a:r>
            <a:rPr lang="en-US" sz="2000" dirty="0"/>
            <a:t>Reminders for actual implementation</a:t>
          </a:r>
          <a:endParaRPr lang="en-GB" sz="2000" dirty="0"/>
        </a:p>
      </dgm:t>
    </dgm:pt>
    <dgm:pt modelId="{4EF551CE-8A61-4763-B066-35934374A53A}" type="parTrans" cxnId="{7FC397B7-0D9E-4094-B33F-2DBC8ED9D58F}">
      <dgm:prSet/>
      <dgm:spPr/>
      <dgm:t>
        <a:bodyPr/>
        <a:lstStyle/>
        <a:p>
          <a:endParaRPr lang="en-GB" sz="2400"/>
        </a:p>
      </dgm:t>
    </dgm:pt>
    <dgm:pt modelId="{C5833825-4E58-4CED-BF12-23DF45C9CF9C}" type="sibTrans" cxnId="{7FC397B7-0D9E-4094-B33F-2DBC8ED9D58F}">
      <dgm:prSet/>
      <dgm:spPr/>
      <dgm:t>
        <a:bodyPr/>
        <a:lstStyle/>
        <a:p>
          <a:endParaRPr lang="en-GB" sz="2400"/>
        </a:p>
      </dgm:t>
    </dgm:pt>
    <dgm:pt modelId="{C1086930-1A81-409A-8796-03C464C097D7}" type="pres">
      <dgm:prSet presAssocID="{5F7D6C18-5390-41C5-85AD-68B9D996D1AA}" presName="Name0" presStyleCnt="0">
        <dgm:presLayoutVars>
          <dgm:dir/>
          <dgm:resizeHandles val="exact"/>
        </dgm:presLayoutVars>
      </dgm:prSet>
      <dgm:spPr/>
    </dgm:pt>
    <dgm:pt modelId="{6F727EE4-E2FB-44B3-AA7C-6D1F817820BA}" type="pres">
      <dgm:prSet presAssocID="{B2B78B4C-7F7A-4C7A-9D26-0AC10DAE9F79}" presName="composite" presStyleCnt="0"/>
      <dgm:spPr/>
    </dgm:pt>
    <dgm:pt modelId="{83F7B10E-A816-4CD5-AA83-EB857A254ACD}" type="pres">
      <dgm:prSet presAssocID="{B2B78B4C-7F7A-4C7A-9D26-0AC10DAE9F79}" presName="bgChev" presStyleLbl="node1" presStyleIdx="0" presStyleCnt="3"/>
      <dgm:spPr/>
    </dgm:pt>
    <dgm:pt modelId="{AA08523E-BA4F-4D5E-9660-E102824CF041}" type="pres">
      <dgm:prSet presAssocID="{B2B78B4C-7F7A-4C7A-9D26-0AC10DAE9F79}" presName="txNode" presStyleLbl="fgAcc1" presStyleIdx="0" presStyleCnt="3">
        <dgm:presLayoutVars>
          <dgm:bulletEnabled val="1"/>
        </dgm:presLayoutVars>
      </dgm:prSet>
      <dgm:spPr/>
    </dgm:pt>
    <dgm:pt modelId="{0CE7FA64-A7A3-4F62-AA14-014A59865EF9}" type="pres">
      <dgm:prSet presAssocID="{C390A99E-FD29-4996-8419-E6CB7796801E}" presName="compositeSpace" presStyleCnt="0"/>
      <dgm:spPr/>
    </dgm:pt>
    <dgm:pt modelId="{0F9F7366-179C-43B5-A25E-BDFDCD57661A}" type="pres">
      <dgm:prSet presAssocID="{B93666E7-B1D4-4848-820C-054D92BCF1C7}" presName="composite" presStyleCnt="0"/>
      <dgm:spPr/>
    </dgm:pt>
    <dgm:pt modelId="{FE933C18-EE48-498A-8449-286D523BBC7E}" type="pres">
      <dgm:prSet presAssocID="{B93666E7-B1D4-4848-820C-054D92BCF1C7}" presName="bgChev" presStyleLbl="node1" presStyleIdx="1" presStyleCnt="3"/>
      <dgm:spPr/>
    </dgm:pt>
    <dgm:pt modelId="{8FF685A2-10E5-41F3-87C6-B44F23EED68B}" type="pres">
      <dgm:prSet presAssocID="{B93666E7-B1D4-4848-820C-054D92BCF1C7}" presName="txNode" presStyleLbl="fgAcc1" presStyleIdx="1" presStyleCnt="3" custScaleX="111679">
        <dgm:presLayoutVars>
          <dgm:bulletEnabled val="1"/>
        </dgm:presLayoutVars>
      </dgm:prSet>
      <dgm:spPr/>
    </dgm:pt>
    <dgm:pt modelId="{401BE021-AC93-40FF-B4E9-9A22635BFE64}" type="pres">
      <dgm:prSet presAssocID="{81D4347F-E40A-4F3F-8254-E4B24C359D29}" presName="compositeSpace" presStyleCnt="0"/>
      <dgm:spPr/>
    </dgm:pt>
    <dgm:pt modelId="{1514D29F-BC9A-4EE0-B5B8-D63F2A6FA566}" type="pres">
      <dgm:prSet presAssocID="{B654C80E-96B0-464E-984B-8290AB3947C7}" presName="composite" presStyleCnt="0"/>
      <dgm:spPr/>
    </dgm:pt>
    <dgm:pt modelId="{B782C308-20AA-4F99-9CE4-4A756A929312}" type="pres">
      <dgm:prSet presAssocID="{B654C80E-96B0-464E-984B-8290AB3947C7}" presName="bgChev" presStyleLbl="node1" presStyleIdx="2" presStyleCnt="3"/>
      <dgm:spPr/>
    </dgm:pt>
    <dgm:pt modelId="{7DBFDDFF-01F8-45A6-9C57-42600D12ABC8}" type="pres">
      <dgm:prSet presAssocID="{B654C80E-96B0-464E-984B-8290AB3947C7}" presName="txNode" presStyleLbl="fgAcc1" presStyleIdx="2" presStyleCnt="3">
        <dgm:presLayoutVars>
          <dgm:bulletEnabled val="1"/>
        </dgm:presLayoutVars>
      </dgm:prSet>
      <dgm:spPr/>
    </dgm:pt>
  </dgm:ptLst>
  <dgm:cxnLst>
    <dgm:cxn modelId="{A36B1C0C-70CC-47F7-BD79-3D40AA997EEC}" srcId="{5F7D6C18-5390-41C5-85AD-68B9D996D1AA}" destId="{B2B78B4C-7F7A-4C7A-9D26-0AC10DAE9F79}" srcOrd="0" destOrd="0" parTransId="{42D4F054-20B6-4C74-8237-AADE3DE7B489}" sibTransId="{C390A99E-FD29-4996-8419-E6CB7796801E}"/>
    <dgm:cxn modelId="{BC2E0868-9CB1-4683-B20B-6C6171956119}" type="presOf" srcId="{B654C80E-96B0-464E-984B-8290AB3947C7}" destId="{7DBFDDFF-01F8-45A6-9C57-42600D12ABC8}" srcOrd="0" destOrd="0" presId="urn:microsoft.com/office/officeart/2005/8/layout/chevronAccent+Icon"/>
    <dgm:cxn modelId="{9EECC44E-74F0-4700-8651-6FD05BB8404D}" type="presOf" srcId="{B2B78B4C-7F7A-4C7A-9D26-0AC10DAE9F79}" destId="{AA08523E-BA4F-4D5E-9660-E102824CF041}" srcOrd="0" destOrd="0" presId="urn:microsoft.com/office/officeart/2005/8/layout/chevronAccent+Icon"/>
    <dgm:cxn modelId="{5DAE21A4-57E6-404A-81B0-011A27ABE212}" srcId="{5F7D6C18-5390-41C5-85AD-68B9D996D1AA}" destId="{B93666E7-B1D4-4848-820C-054D92BCF1C7}" srcOrd="1" destOrd="0" parTransId="{358C4502-5BC0-4326-9C65-37DAAB1AD725}" sibTransId="{81D4347F-E40A-4F3F-8254-E4B24C359D29}"/>
    <dgm:cxn modelId="{7FC397B7-0D9E-4094-B33F-2DBC8ED9D58F}" srcId="{5F7D6C18-5390-41C5-85AD-68B9D996D1AA}" destId="{B654C80E-96B0-464E-984B-8290AB3947C7}" srcOrd="2" destOrd="0" parTransId="{4EF551CE-8A61-4763-B066-35934374A53A}" sibTransId="{C5833825-4E58-4CED-BF12-23DF45C9CF9C}"/>
    <dgm:cxn modelId="{185B32C7-EB19-4651-9D6A-DF9DA4EC87AF}" type="presOf" srcId="{B93666E7-B1D4-4848-820C-054D92BCF1C7}" destId="{8FF685A2-10E5-41F3-87C6-B44F23EED68B}" srcOrd="0" destOrd="0" presId="urn:microsoft.com/office/officeart/2005/8/layout/chevronAccent+Icon"/>
    <dgm:cxn modelId="{711A99E1-F171-4BE8-898B-D67599A9E9EE}" type="presOf" srcId="{5F7D6C18-5390-41C5-85AD-68B9D996D1AA}" destId="{C1086930-1A81-409A-8796-03C464C097D7}" srcOrd="0" destOrd="0" presId="urn:microsoft.com/office/officeart/2005/8/layout/chevronAccent+Icon"/>
    <dgm:cxn modelId="{56597085-A9EF-40C1-A0A6-059723E4089D}" type="presParOf" srcId="{C1086930-1A81-409A-8796-03C464C097D7}" destId="{6F727EE4-E2FB-44B3-AA7C-6D1F817820BA}" srcOrd="0" destOrd="0" presId="urn:microsoft.com/office/officeart/2005/8/layout/chevronAccent+Icon"/>
    <dgm:cxn modelId="{9AC55340-F56C-414E-84CD-5D8EB84990C6}" type="presParOf" srcId="{6F727EE4-E2FB-44B3-AA7C-6D1F817820BA}" destId="{83F7B10E-A816-4CD5-AA83-EB857A254ACD}" srcOrd="0" destOrd="0" presId="urn:microsoft.com/office/officeart/2005/8/layout/chevronAccent+Icon"/>
    <dgm:cxn modelId="{7242114D-257B-4698-ABCD-DA889BDD8B02}" type="presParOf" srcId="{6F727EE4-E2FB-44B3-AA7C-6D1F817820BA}" destId="{AA08523E-BA4F-4D5E-9660-E102824CF041}" srcOrd="1" destOrd="0" presId="urn:microsoft.com/office/officeart/2005/8/layout/chevronAccent+Icon"/>
    <dgm:cxn modelId="{207ACC34-041F-4B54-A141-063DFC72318E}" type="presParOf" srcId="{C1086930-1A81-409A-8796-03C464C097D7}" destId="{0CE7FA64-A7A3-4F62-AA14-014A59865EF9}" srcOrd="1" destOrd="0" presId="urn:microsoft.com/office/officeart/2005/8/layout/chevronAccent+Icon"/>
    <dgm:cxn modelId="{398BB8B9-8CEC-457D-9DD0-E00FCF2766FD}" type="presParOf" srcId="{C1086930-1A81-409A-8796-03C464C097D7}" destId="{0F9F7366-179C-43B5-A25E-BDFDCD57661A}" srcOrd="2" destOrd="0" presId="urn:microsoft.com/office/officeart/2005/8/layout/chevronAccent+Icon"/>
    <dgm:cxn modelId="{9BD7851A-348F-4B0D-837C-BD4A9501ACC7}" type="presParOf" srcId="{0F9F7366-179C-43B5-A25E-BDFDCD57661A}" destId="{FE933C18-EE48-498A-8449-286D523BBC7E}" srcOrd="0" destOrd="0" presId="urn:microsoft.com/office/officeart/2005/8/layout/chevronAccent+Icon"/>
    <dgm:cxn modelId="{230B19F0-7449-4A4F-917D-3BED23083CB1}" type="presParOf" srcId="{0F9F7366-179C-43B5-A25E-BDFDCD57661A}" destId="{8FF685A2-10E5-41F3-87C6-B44F23EED68B}" srcOrd="1" destOrd="0" presId="urn:microsoft.com/office/officeart/2005/8/layout/chevronAccent+Icon"/>
    <dgm:cxn modelId="{D34DD16B-1FC8-4490-A506-CF42B0EF5CAC}" type="presParOf" srcId="{C1086930-1A81-409A-8796-03C464C097D7}" destId="{401BE021-AC93-40FF-B4E9-9A22635BFE64}" srcOrd="3" destOrd="0" presId="urn:microsoft.com/office/officeart/2005/8/layout/chevronAccent+Icon"/>
    <dgm:cxn modelId="{DC02360A-76FC-4AD4-AC40-33312988646A}" type="presParOf" srcId="{C1086930-1A81-409A-8796-03C464C097D7}" destId="{1514D29F-BC9A-4EE0-B5B8-D63F2A6FA566}" srcOrd="4" destOrd="0" presId="urn:microsoft.com/office/officeart/2005/8/layout/chevronAccent+Icon"/>
    <dgm:cxn modelId="{EB9DA75B-B235-427F-BD44-2EA9C49165E4}" type="presParOf" srcId="{1514D29F-BC9A-4EE0-B5B8-D63F2A6FA566}" destId="{B782C308-20AA-4F99-9CE4-4A756A929312}" srcOrd="0" destOrd="0" presId="urn:microsoft.com/office/officeart/2005/8/layout/chevronAccent+Icon"/>
    <dgm:cxn modelId="{39190723-092F-47F4-9C20-B25B20AAB043}" type="presParOf" srcId="{1514D29F-BC9A-4EE0-B5B8-D63F2A6FA566}" destId="{7DBFDDFF-01F8-45A6-9C57-42600D12ABC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122398-56EF-4B6C-BA94-A2D629154B70}" type="doc">
      <dgm:prSet loTypeId="urn:microsoft.com/office/officeart/2005/8/layout/hierarchy3" loCatId="relationship" qsTypeId="urn:microsoft.com/office/officeart/2005/8/quickstyle/simple1" qsCatId="simple" csTypeId="urn:microsoft.com/office/officeart/2005/8/colors/colorful2" csCatId="colorful" phldr="1"/>
      <dgm:spPr/>
      <dgm:t>
        <a:bodyPr/>
        <a:lstStyle/>
        <a:p>
          <a:endParaRPr lang="en-US"/>
        </a:p>
      </dgm:t>
    </dgm:pt>
    <dgm:pt modelId="{8C5278BD-4453-46A3-B124-705D4F534FB7}">
      <dgm:prSet phldrT="[Text]"/>
      <dgm:spPr/>
      <dgm:t>
        <a:bodyPr/>
        <a:lstStyle/>
        <a:p>
          <a:r>
            <a:rPr lang="en-US" dirty="0"/>
            <a:t>Sem 1 &amp; Sem 2, 2019/20</a:t>
          </a:r>
        </a:p>
        <a:p>
          <a:r>
            <a:rPr lang="en-US" dirty="0"/>
            <a:t>6 pilot courses from 3 faculties</a:t>
          </a:r>
        </a:p>
      </dgm:t>
    </dgm:pt>
    <dgm:pt modelId="{5416AAC2-BD02-49E7-B697-705CECAB436B}" type="parTrans" cxnId="{BDFBD029-61C4-417D-A559-B79B95F282B2}">
      <dgm:prSet/>
      <dgm:spPr/>
      <dgm:t>
        <a:bodyPr/>
        <a:lstStyle/>
        <a:p>
          <a:endParaRPr lang="en-US"/>
        </a:p>
      </dgm:t>
    </dgm:pt>
    <dgm:pt modelId="{575930EA-FD8A-4DBD-9003-3B7E9F4880E2}" type="sibTrans" cxnId="{BDFBD029-61C4-417D-A559-B79B95F282B2}">
      <dgm:prSet/>
      <dgm:spPr/>
      <dgm:t>
        <a:bodyPr/>
        <a:lstStyle/>
        <a:p>
          <a:endParaRPr lang="en-US"/>
        </a:p>
      </dgm:t>
    </dgm:pt>
    <dgm:pt modelId="{87B76731-2730-4F81-A418-A8058A45B2FC}">
      <dgm:prSet phldrT="[Text]"/>
      <dgm:spPr/>
      <dgm:t>
        <a:bodyPr/>
        <a:lstStyle/>
        <a:p>
          <a:r>
            <a:rPr lang="en-US" dirty="0"/>
            <a:t>3 Co-curricular and Service Learning Courses (CSLCs)</a:t>
          </a:r>
        </a:p>
      </dgm:t>
    </dgm:pt>
    <dgm:pt modelId="{CC03B7E4-A2E6-45CB-9168-DA4610FFD2C2}" type="parTrans" cxnId="{D07A4949-F47C-4183-A1AE-48BAE6B4CE77}">
      <dgm:prSet/>
      <dgm:spPr/>
      <dgm:t>
        <a:bodyPr/>
        <a:lstStyle/>
        <a:p>
          <a:endParaRPr lang="en-US"/>
        </a:p>
      </dgm:t>
    </dgm:pt>
    <dgm:pt modelId="{6DC3B949-4E26-4297-856A-16995F67311F}" type="sibTrans" cxnId="{D07A4949-F47C-4183-A1AE-48BAE6B4CE77}">
      <dgm:prSet/>
      <dgm:spPr/>
      <dgm:t>
        <a:bodyPr/>
        <a:lstStyle/>
        <a:p>
          <a:endParaRPr lang="en-US"/>
        </a:p>
      </dgm:t>
    </dgm:pt>
    <dgm:pt modelId="{89F220DF-CF3F-47CB-9C31-3C79890AD740}">
      <dgm:prSet phldrT="[Text]"/>
      <dgm:spPr/>
      <dgm:t>
        <a:bodyPr/>
        <a:lstStyle/>
        <a:p>
          <a:r>
            <a:rPr lang="en-US" dirty="0"/>
            <a:t>3 Experiential Learning Courses (ELCs)</a:t>
          </a:r>
        </a:p>
      </dgm:t>
    </dgm:pt>
    <dgm:pt modelId="{08544F7F-45FD-47DE-9A09-CB1F3C033985}" type="parTrans" cxnId="{5D3193AB-16DF-4C88-B872-A8007768374E}">
      <dgm:prSet/>
      <dgm:spPr/>
      <dgm:t>
        <a:bodyPr/>
        <a:lstStyle/>
        <a:p>
          <a:endParaRPr lang="en-US"/>
        </a:p>
      </dgm:t>
    </dgm:pt>
    <dgm:pt modelId="{270E1D82-A58F-4CDD-BB1D-1CEFBBBF1BD8}" type="sibTrans" cxnId="{5D3193AB-16DF-4C88-B872-A8007768374E}">
      <dgm:prSet/>
      <dgm:spPr/>
      <dgm:t>
        <a:bodyPr/>
        <a:lstStyle/>
        <a:p>
          <a:endParaRPr lang="en-US"/>
        </a:p>
      </dgm:t>
    </dgm:pt>
    <dgm:pt modelId="{2503B4ED-EEAE-4FD5-BCF2-775A905BF4A0}">
      <dgm:prSet phldrT="[Text]"/>
      <dgm:spPr/>
      <dgm:t>
        <a:bodyPr/>
        <a:lstStyle/>
        <a:p>
          <a:r>
            <a:rPr lang="en-US" dirty="0"/>
            <a:t>CSL1008/GEM1007 </a:t>
          </a:r>
          <a:r>
            <a:rPr lang="en-US" b="0" i="0" dirty="0"/>
            <a:t>Exploring Workplace Competency</a:t>
          </a:r>
          <a:endParaRPr lang="en-US" dirty="0"/>
        </a:p>
      </dgm:t>
    </dgm:pt>
    <dgm:pt modelId="{070E0F93-97B7-4564-89F3-7E852F404B0C}" type="parTrans" cxnId="{603D5ABA-502E-482A-BA93-57DF4F996F0F}">
      <dgm:prSet/>
      <dgm:spPr/>
      <dgm:t>
        <a:bodyPr/>
        <a:lstStyle/>
        <a:p>
          <a:endParaRPr lang="en-US"/>
        </a:p>
      </dgm:t>
    </dgm:pt>
    <dgm:pt modelId="{D55F2F12-E308-496C-B5BE-440E80F7E2D3}" type="sibTrans" cxnId="{603D5ABA-502E-482A-BA93-57DF4F996F0F}">
      <dgm:prSet/>
      <dgm:spPr/>
      <dgm:t>
        <a:bodyPr/>
        <a:lstStyle/>
        <a:p>
          <a:endParaRPr lang="en-US"/>
        </a:p>
      </dgm:t>
    </dgm:pt>
    <dgm:pt modelId="{F0D2084C-11FF-49B4-A59F-7886848341C0}">
      <dgm:prSet phldrT="[Text]"/>
      <dgm:spPr/>
      <dgm:t>
        <a:bodyPr/>
        <a:lstStyle/>
        <a:p>
          <a:r>
            <a:rPr lang="en-US" dirty="0"/>
            <a:t>CSL1027/GEM1034 </a:t>
          </a:r>
          <a:r>
            <a:rPr lang="en-US" b="0" i="0" dirty="0"/>
            <a:t>Enriching English-learning Environments in Hong Kong Schools</a:t>
          </a:r>
          <a:endParaRPr lang="en-US" dirty="0"/>
        </a:p>
      </dgm:t>
    </dgm:pt>
    <dgm:pt modelId="{2D623FF7-2B75-4180-9EB0-2BAA55CA2CEC}" type="parTrans" cxnId="{FEEF4E18-3F19-4A3C-8FE6-C8DED460B26C}">
      <dgm:prSet/>
      <dgm:spPr/>
      <dgm:t>
        <a:bodyPr/>
        <a:lstStyle/>
        <a:p>
          <a:endParaRPr lang="en-US"/>
        </a:p>
      </dgm:t>
    </dgm:pt>
    <dgm:pt modelId="{B6F059B1-2D75-4BF4-9182-B4A8B29CAFCD}" type="sibTrans" cxnId="{FEEF4E18-3F19-4A3C-8FE6-C8DED460B26C}">
      <dgm:prSet/>
      <dgm:spPr/>
      <dgm:t>
        <a:bodyPr/>
        <a:lstStyle/>
        <a:p>
          <a:endParaRPr lang="en-US"/>
        </a:p>
      </dgm:t>
    </dgm:pt>
    <dgm:pt modelId="{68BCACD7-AD24-43A0-846B-8995C782E9F5}">
      <dgm:prSet phldrT="[Text]"/>
      <dgm:spPr/>
      <dgm:t>
        <a:bodyPr/>
        <a:lstStyle/>
        <a:p>
          <a:r>
            <a:rPr lang="en-US" dirty="0"/>
            <a:t>CSL1035/GEM1038 </a:t>
          </a:r>
          <a:r>
            <a:rPr lang="en-US" b="0" i="0" dirty="0"/>
            <a:t>Language Carnival</a:t>
          </a:r>
          <a:endParaRPr lang="en-US" dirty="0"/>
        </a:p>
      </dgm:t>
    </dgm:pt>
    <dgm:pt modelId="{02B05A2F-73C5-4260-9604-BEE69D62AA03}" type="parTrans" cxnId="{20AAD358-B81A-4E6D-B66C-106D56612EDC}">
      <dgm:prSet/>
      <dgm:spPr/>
      <dgm:t>
        <a:bodyPr/>
        <a:lstStyle/>
        <a:p>
          <a:endParaRPr lang="en-US"/>
        </a:p>
      </dgm:t>
    </dgm:pt>
    <dgm:pt modelId="{BF19809C-140C-46F7-9775-EB1587536E35}" type="sibTrans" cxnId="{20AAD358-B81A-4E6D-B66C-106D56612EDC}">
      <dgm:prSet/>
      <dgm:spPr/>
      <dgm:t>
        <a:bodyPr/>
        <a:lstStyle/>
        <a:p>
          <a:endParaRPr lang="en-US"/>
        </a:p>
      </dgm:t>
    </dgm:pt>
    <dgm:pt modelId="{3F8323D8-7F24-48AC-8BA3-DD871248846C}">
      <dgm:prSet phldrT="[Text]"/>
      <dgm:spPr/>
      <dgm:t>
        <a:bodyPr/>
        <a:lstStyle/>
        <a:p>
          <a:r>
            <a:rPr lang="en-US" dirty="0"/>
            <a:t>GEL1001 </a:t>
          </a:r>
          <a:r>
            <a:rPr lang="en-US" b="0" i="0" dirty="0"/>
            <a:t>Exploring Hong Kong’s Rural Heritage and Nature</a:t>
          </a:r>
          <a:endParaRPr lang="en-US" dirty="0"/>
        </a:p>
      </dgm:t>
    </dgm:pt>
    <dgm:pt modelId="{24D7DF5A-930B-4E53-A7EA-AE431CA7D7B0}" type="parTrans" cxnId="{27C705A5-2E09-41D9-A6AC-10F32D58E84C}">
      <dgm:prSet/>
      <dgm:spPr/>
      <dgm:t>
        <a:bodyPr/>
        <a:lstStyle/>
        <a:p>
          <a:endParaRPr lang="en-US"/>
        </a:p>
      </dgm:t>
    </dgm:pt>
    <dgm:pt modelId="{1F4ABE8E-F824-4EA9-8706-50A9D08B736D}" type="sibTrans" cxnId="{27C705A5-2E09-41D9-A6AC-10F32D58E84C}">
      <dgm:prSet/>
      <dgm:spPr/>
      <dgm:t>
        <a:bodyPr/>
        <a:lstStyle/>
        <a:p>
          <a:endParaRPr lang="en-US"/>
        </a:p>
      </dgm:t>
    </dgm:pt>
    <dgm:pt modelId="{FBC48D0D-030C-4AC6-9B96-442F26685DD8}">
      <dgm:prSet phldrT="[Text]"/>
      <dgm:spPr/>
      <dgm:t>
        <a:bodyPr/>
        <a:lstStyle/>
        <a:p>
          <a:r>
            <a:rPr lang="en-US" dirty="0"/>
            <a:t>GEL1002 </a:t>
          </a:r>
          <a:r>
            <a:rPr lang="en-US" b="0" i="0" dirty="0"/>
            <a:t>Experiencing Ecological Sustainability in Metropolitan City</a:t>
          </a:r>
          <a:endParaRPr lang="en-US" dirty="0"/>
        </a:p>
      </dgm:t>
    </dgm:pt>
    <dgm:pt modelId="{3A998631-4428-4BF4-9108-12C65A27B1B1}" type="parTrans" cxnId="{B6AB0E1C-8414-47A2-B0AF-1B49EE7569CA}">
      <dgm:prSet/>
      <dgm:spPr/>
      <dgm:t>
        <a:bodyPr/>
        <a:lstStyle/>
        <a:p>
          <a:endParaRPr lang="en-US"/>
        </a:p>
      </dgm:t>
    </dgm:pt>
    <dgm:pt modelId="{E38F2C62-CD87-4E00-BF94-422EAE8EF3D9}" type="sibTrans" cxnId="{B6AB0E1C-8414-47A2-B0AF-1B49EE7569CA}">
      <dgm:prSet/>
      <dgm:spPr/>
      <dgm:t>
        <a:bodyPr/>
        <a:lstStyle/>
        <a:p>
          <a:endParaRPr lang="en-US"/>
        </a:p>
      </dgm:t>
    </dgm:pt>
    <dgm:pt modelId="{D54B9F94-5C1C-4221-8A84-B8E04DFEC8F1}">
      <dgm:prSet phldrT="[Text]"/>
      <dgm:spPr/>
      <dgm:t>
        <a:bodyPr/>
        <a:lstStyle/>
        <a:p>
          <a:r>
            <a:rPr lang="en-US" dirty="0"/>
            <a:t>GEL1003 </a:t>
          </a:r>
          <a:r>
            <a:rPr lang="en-US" b="0" i="0" dirty="0"/>
            <a:t>Love’s Work: Cultivating Relations with Care</a:t>
          </a:r>
          <a:endParaRPr lang="en-US" dirty="0"/>
        </a:p>
      </dgm:t>
    </dgm:pt>
    <dgm:pt modelId="{4D6AC487-02F7-4E0C-9036-5A018AA2A941}" type="parTrans" cxnId="{E69CA816-C131-49CF-9FA2-200EA574E6ED}">
      <dgm:prSet/>
      <dgm:spPr/>
      <dgm:t>
        <a:bodyPr/>
        <a:lstStyle/>
        <a:p>
          <a:endParaRPr lang="en-US"/>
        </a:p>
      </dgm:t>
    </dgm:pt>
    <dgm:pt modelId="{2CF11DAD-3470-40DC-A6EE-537AC465725A}" type="sibTrans" cxnId="{E69CA816-C131-49CF-9FA2-200EA574E6ED}">
      <dgm:prSet/>
      <dgm:spPr/>
      <dgm:t>
        <a:bodyPr/>
        <a:lstStyle/>
        <a:p>
          <a:endParaRPr lang="en-US"/>
        </a:p>
      </dgm:t>
    </dgm:pt>
    <dgm:pt modelId="{2F0E9934-6881-4AF1-8133-4D6EA60ECC33}" type="pres">
      <dgm:prSet presAssocID="{04122398-56EF-4B6C-BA94-A2D629154B70}" presName="diagram" presStyleCnt="0">
        <dgm:presLayoutVars>
          <dgm:chPref val="1"/>
          <dgm:dir/>
          <dgm:animOne val="branch"/>
          <dgm:animLvl val="lvl"/>
          <dgm:resizeHandles/>
        </dgm:presLayoutVars>
      </dgm:prSet>
      <dgm:spPr/>
    </dgm:pt>
    <dgm:pt modelId="{346E4B7D-30BA-44D8-ACF4-EB9F546B20A6}" type="pres">
      <dgm:prSet presAssocID="{8C5278BD-4453-46A3-B124-705D4F534FB7}" presName="root" presStyleCnt="0"/>
      <dgm:spPr/>
    </dgm:pt>
    <dgm:pt modelId="{32572947-A745-4ADC-82BD-29E477440F47}" type="pres">
      <dgm:prSet presAssocID="{8C5278BD-4453-46A3-B124-705D4F534FB7}" presName="rootComposite" presStyleCnt="0"/>
      <dgm:spPr/>
    </dgm:pt>
    <dgm:pt modelId="{270CBD28-1FA5-41F8-84A8-5DC12784E395}" type="pres">
      <dgm:prSet presAssocID="{8C5278BD-4453-46A3-B124-705D4F534FB7}" presName="rootText" presStyleLbl="node1" presStyleIdx="0" presStyleCnt="1" custScaleX="129417" custScaleY="65315"/>
      <dgm:spPr/>
    </dgm:pt>
    <dgm:pt modelId="{ACACA430-614D-44DF-8440-2F8AA2FE88C3}" type="pres">
      <dgm:prSet presAssocID="{8C5278BD-4453-46A3-B124-705D4F534FB7}" presName="rootConnector" presStyleLbl="node1" presStyleIdx="0" presStyleCnt="1"/>
      <dgm:spPr/>
    </dgm:pt>
    <dgm:pt modelId="{620CA864-F647-47AB-8203-C7945FCE0880}" type="pres">
      <dgm:prSet presAssocID="{8C5278BD-4453-46A3-B124-705D4F534FB7}" presName="childShape" presStyleCnt="0"/>
      <dgm:spPr/>
    </dgm:pt>
    <dgm:pt modelId="{F047049A-D676-42DD-A1CA-950CCB928AAD}" type="pres">
      <dgm:prSet presAssocID="{CC03B7E4-A2E6-45CB-9168-DA4610FFD2C2}" presName="Name13" presStyleLbl="parChTrans1D2" presStyleIdx="0" presStyleCnt="2"/>
      <dgm:spPr/>
    </dgm:pt>
    <dgm:pt modelId="{C024AFA1-B5EC-4815-93A4-B63AC8988B26}" type="pres">
      <dgm:prSet presAssocID="{87B76731-2730-4F81-A418-A8058A45B2FC}" presName="childText" presStyleLbl="bgAcc1" presStyleIdx="0" presStyleCnt="2" custScaleX="314236" custLinFactNeighborX="-985" custLinFactNeighborY="-12030">
        <dgm:presLayoutVars>
          <dgm:bulletEnabled val="1"/>
        </dgm:presLayoutVars>
      </dgm:prSet>
      <dgm:spPr/>
    </dgm:pt>
    <dgm:pt modelId="{C28B0F62-E3D5-45F4-92E1-BA1C946FA027}" type="pres">
      <dgm:prSet presAssocID="{08544F7F-45FD-47DE-9A09-CB1F3C033985}" presName="Name13" presStyleLbl="parChTrans1D2" presStyleIdx="1" presStyleCnt="2"/>
      <dgm:spPr/>
    </dgm:pt>
    <dgm:pt modelId="{61290C53-1C7F-42AE-8990-678FA3220D3F}" type="pres">
      <dgm:prSet presAssocID="{89F220DF-CF3F-47CB-9C31-3C79890AD740}" presName="childText" presStyleLbl="bgAcc1" presStyleIdx="1" presStyleCnt="2" custScaleX="316298" custLinFactNeighborX="1874" custLinFactNeighborY="-22665">
        <dgm:presLayoutVars>
          <dgm:bulletEnabled val="1"/>
        </dgm:presLayoutVars>
      </dgm:prSet>
      <dgm:spPr/>
    </dgm:pt>
  </dgm:ptLst>
  <dgm:cxnLst>
    <dgm:cxn modelId="{72BE3710-BBE7-46A0-83D9-2515509B58FC}" type="presOf" srcId="{F0D2084C-11FF-49B4-A59F-7886848341C0}" destId="{C024AFA1-B5EC-4815-93A4-B63AC8988B26}" srcOrd="0" destOrd="2" presId="urn:microsoft.com/office/officeart/2005/8/layout/hierarchy3"/>
    <dgm:cxn modelId="{E69CA816-C131-49CF-9FA2-200EA574E6ED}" srcId="{89F220DF-CF3F-47CB-9C31-3C79890AD740}" destId="{D54B9F94-5C1C-4221-8A84-B8E04DFEC8F1}" srcOrd="2" destOrd="0" parTransId="{4D6AC487-02F7-4E0C-9036-5A018AA2A941}" sibTransId="{2CF11DAD-3470-40DC-A6EE-537AC465725A}"/>
    <dgm:cxn modelId="{FEEF4E18-3F19-4A3C-8FE6-C8DED460B26C}" srcId="{87B76731-2730-4F81-A418-A8058A45B2FC}" destId="{F0D2084C-11FF-49B4-A59F-7886848341C0}" srcOrd="1" destOrd="0" parTransId="{2D623FF7-2B75-4180-9EB0-2BAA55CA2CEC}" sibTransId="{B6F059B1-2D75-4BF4-9182-B4A8B29CAFCD}"/>
    <dgm:cxn modelId="{B6AB0E1C-8414-47A2-B0AF-1B49EE7569CA}" srcId="{89F220DF-CF3F-47CB-9C31-3C79890AD740}" destId="{FBC48D0D-030C-4AC6-9B96-442F26685DD8}" srcOrd="1" destOrd="0" parTransId="{3A998631-4428-4BF4-9108-12C65A27B1B1}" sibTransId="{E38F2C62-CD87-4E00-BF94-422EAE8EF3D9}"/>
    <dgm:cxn modelId="{8A79191E-EAE4-4FDF-9EF0-E34BB6F0ECD2}" type="presOf" srcId="{8C5278BD-4453-46A3-B124-705D4F534FB7}" destId="{ACACA430-614D-44DF-8440-2F8AA2FE88C3}" srcOrd="1" destOrd="0" presId="urn:microsoft.com/office/officeart/2005/8/layout/hierarchy3"/>
    <dgm:cxn modelId="{0C3D7327-6557-443B-9797-7BC5405E5EF2}" type="presOf" srcId="{FBC48D0D-030C-4AC6-9B96-442F26685DD8}" destId="{61290C53-1C7F-42AE-8990-678FA3220D3F}" srcOrd="0" destOrd="2" presId="urn:microsoft.com/office/officeart/2005/8/layout/hierarchy3"/>
    <dgm:cxn modelId="{BDFBD029-61C4-417D-A559-B79B95F282B2}" srcId="{04122398-56EF-4B6C-BA94-A2D629154B70}" destId="{8C5278BD-4453-46A3-B124-705D4F534FB7}" srcOrd="0" destOrd="0" parTransId="{5416AAC2-BD02-49E7-B697-705CECAB436B}" sibTransId="{575930EA-FD8A-4DBD-9003-3B7E9F4880E2}"/>
    <dgm:cxn modelId="{C9F56331-AC33-4028-94BA-194991006A0C}" type="presOf" srcId="{CC03B7E4-A2E6-45CB-9168-DA4610FFD2C2}" destId="{F047049A-D676-42DD-A1CA-950CCB928AAD}" srcOrd="0" destOrd="0" presId="urn:microsoft.com/office/officeart/2005/8/layout/hierarchy3"/>
    <dgm:cxn modelId="{138E4C5F-C592-44AE-A9FD-16FB157CE784}" type="presOf" srcId="{2503B4ED-EEAE-4FD5-BCF2-775A905BF4A0}" destId="{C024AFA1-B5EC-4815-93A4-B63AC8988B26}" srcOrd="0" destOrd="1" presId="urn:microsoft.com/office/officeart/2005/8/layout/hierarchy3"/>
    <dgm:cxn modelId="{D07A4949-F47C-4183-A1AE-48BAE6B4CE77}" srcId="{8C5278BD-4453-46A3-B124-705D4F534FB7}" destId="{87B76731-2730-4F81-A418-A8058A45B2FC}" srcOrd="0" destOrd="0" parTransId="{CC03B7E4-A2E6-45CB-9168-DA4610FFD2C2}" sibTransId="{6DC3B949-4E26-4297-856A-16995F67311F}"/>
    <dgm:cxn modelId="{9562034F-D279-44FC-9AD8-9E41CF4DCCD6}" type="presOf" srcId="{D54B9F94-5C1C-4221-8A84-B8E04DFEC8F1}" destId="{61290C53-1C7F-42AE-8990-678FA3220D3F}" srcOrd="0" destOrd="3" presId="urn:microsoft.com/office/officeart/2005/8/layout/hierarchy3"/>
    <dgm:cxn modelId="{F0EBAA78-0FA9-4CE9-B870-BA2F921725B4}" type="presOf" srcId="{89F220DF-CF3F-47CB-9C31-3C79890AD740}" destId="{61290C53-1C7F-42AE-8990-678FA3220D3F}" srcOrd="0" destOrd="0" presId="urn:microsoft.com/office/officeart/2005/8/layout/hierarchy3"/>
    <dgm:cxn modelId="{20AAD358-B81A-4E6D-B66C-106D56612EDC}" srcId="{87B76731-2730-4F81-A418-A8058A45B2FC}" destId="{68BCACD7-AD24-43A0-846B-8995C782E9F5}" srcOrd="2" destOrd="0" parTransId="{02B05A2F-73C5-4260-9604-BEE69D62AA03}" sibTransId="{BF19809C-140C-46F7-9775-EB1587536E35}"/>
    <dgm:cxn modelId="{27C705A5-2E09-41D9-A6AC-10F32D58E84C}" srcId="{89F220DF-CF3F-47CB-9C31-3C79890AD740}" destId="{3F8323D8-7F24-48AC-8BA3-DD871248846C}" srcOrd="0" destOrd="0" parTransId="{24D7DF5A-930B-4E53-A7EA-AE431CA7D7B0}" sibTransId="{1F4ABE8E-F824-4EA9-8706-50A9D08B736D}"/>
    <dgm:cxn modelId="{5D3193AB-16DF-4C88-B872-A8007768374E}" srcId="{8C5278BD-4453-46A3-B124-705D4F534FB7}" destId="{89F220DF-CF3F-47CB-9C31-3C79890AD740}" srcOrd="1" destOrd="0" parTransId="{08544F7F-45FD-47DE-9A09-CB1F3C033985}" sibTransId="{270E1D82-A58F-4CDD-BB1D-1CEFBBBF1BD8}"/>
    <dgm:cxn modelId="{AD0101B2-2192-4BE4-9CD9-1723E2C447DC}" type="presOf" srcId="{87B76731-2730-4F81-A418-A8058A45B2FC}" destId="{C024AFA1-B5EC-4815-93A4-B63AC8988B26}" srcOrd="0" destOrd="0" presId="urn:microsoft.com/office/officeart/2005/8/layout/hierarchy3"/>
    <dgm:cxn modelId="{24F5D2B6-0EB5-4E9D-B38A-249B83C1719B}" type="presOf" srcId="{8C5278BD-4453-46A3-B124-705D4F534FB7}" destId="{270CBD28-1FA5-41F8-84A8-5DC12784E395}" srcOrd="0" destOrd="0" presId="urn:microsoft.com/office/officeart/2005/8/layout/hierarchy3"/>
    <dgm:cxn modelId="{4783E0B6-C3E6-480B-89A4-626FA2732502}" type="presOf" srcId="{04122398-56EF-4B6C-BA94-A2D629154B70}" destId="{2F0E9934-6881-4AF1-8133-4D6EA60ECC33}" srcOrd="0" destOrd="0" presId="urn:microsoft.com/office/officeart/2005/8/layout/hierarchy3"/>
    <dgm:cxn modelId="{BDCB29B8-0FA8-48CB-9669-72E59300D3B9}" type="presOf" srcId="{3F8323D8-7F24-48AC-8BA3-DD871248846C}" destId="{61290C53-1C7F-42AE-8990-678FA3220D3F}" srcOrd="0" destOrd="1" presId="urn:microsoft.com/office/officeart/2005/8/layout/hierarchy3"/>
    <dgm:cxn modelId="{603D5ABA-502E-482A-BA93-57DF4F996F0F}" srcId="{87B76731-2730-4F81-A418-A8058A45B2FC}" destId="{2503B4ED-EEAE-4FD5-BCF2-775A905BF4A0}" srcOrd="0" destOrd="0" parTransId="{070E0F93-97B7-4564-89F3-7E852F404B0C}" sibTransId="{D55F2F12-E308-496C-B5BE-440E80F7E2D3}"/>
    <dgm:cxn modelId="{39EFB8E9-0C0C-4912-845D-4AFB4A80D1AF}" type="presOf" srcId="{08544F7F-45FD-47DE-9A09-CB1F3C033985}" destId="{C28B0F62-E3D5-45F4-92E1-BA1C946FA027}" srcOrd="0" destOrd="0" presId="urn:microsoft.com/office/officeart/2005/8/layout/hierarchy3"/>
    <dgm:cxn modelId="{1442A9F8-9D2F-4ABA-8C37-CF02BD617A26}" type="presOf" srcId="{68BCACD7-AD24-43A0-846B-8995C782E9F5}" destId="{C024AFA1-B5EC-4815-93A4-B63AC8988B26}" srcOrd="0" destOrd="3" presId="urn:microsoft.com/office/officeart/2005/8/layout/hierarchy3"/>
    <dgm:cxn modelId="{7761B58E-B132-427D-98EF-A9CF3FF63C0E}" type="presParOf" srcId="{2F0E9934-6881-4AF1-8133-4D6EA60ECC33}" destId="{346E4B7D-30BA-44D8-ACF4-EB9F546B20A6}" srcOrd="0" destOrd="0" presId="urn:microsoft.com/office/officeart/2005/8/layout/hierarchy3"/>
    <dgm:cxn modelId="{E97BECDF-4924-48BA-96F1-699465E0F9FD}" type="presParOf" srcId="{346E4B7D-30BA-44D8-ACF4-EB9F546B20A6}" destId="{32572947-A745-4ADC-82BD-29E477440F47}" srcOrd="0" destOrd="0" presId="urn:microsoft.com/office/officeart/2005/8/layout/hierarchy3"/>
    <dgm:cxn modelId="{E731218E-15B9-4E04-862B-FCFD6F7AFA10}" type="presParOf" srcId="{32572947-A745-4ADC-82BD-29E477440F47}" destId="{270CBD28-1FA5-41F8-84A8-5DC12784E395}" srcOrd="0" destOrd="0" presId="urn:microsoft.com/office/officeart/2005/8/layout/hierarchy3"/>
    <dgm:cxn modelId="{41545CE8-E073-40EE-BE1E-5A39F72C75F6}" type="presParOf" srcId="{32572947-A745-4ADC-82BD-29E477440F47}" destId="{ACACA430-614D-44DF-8440-2F8AA2FE88C3}" srcOrd="1" destOrd="0" presId="urn:microsoft.com/office/officeart/2005/8/layout/hierarchy3"/>
    <dgm:cxn modelId="{1A7AFBD7-2051-4813-8824-AD845F951626}" type="presParOf" srcId="{346E4B7D-30BA-44D8-ACF4-EB9F546B20A6}" destId="{620CA864-F647-47AB-8203-C7945FCE0880}" srcOrd="1" destOrd="0" presId="urn:microsoft.com/office/officeart/2005/8/layout/hierarchy3"/>
    <dgm:cxn modelId="{762276E7-0CDF-4A00-A5CD-1E4918AD7844}" type="presParOf" srcId="{620CA864-F647-47AB-8203-C7945FCE0880}" destId="{F047049A-D676-42DD-A1CA-950CCB928AAD}" srcOrd="0" destOrd="0" presId="urn:microsoft.com/office/officeart/2005/8/layout/hierarchy3"/>
    <dgm:cxn modelId="{8DC5D80F-A61D-4C31-9623-601CF9E7EFE8}" type="presParOf" srcId="{620CA864-F647-47AB-8203-C7945FCE0880}" destId="{C024AFA1-B5EC-4815-93A4-B63AC8988B26}" srcOrd="1" destOrd="0" presId="urn:microsoft.com/office/officeart/2005/8/layout/hierarchy3"/>
    <dgm:cxn modelId="{A3A6C5FC-7C66-459E-AC04-3F79BB96AF1C}" type="presParOf" srcId="{620CA864-F647-47AB-8203-C7945FCE0880}" destId="{C28B0F62-E3D5-45F4-92E1-BA1C946FA027}" srcOrd="2" destOrd="0" presId="urn:microsoft.com/office/officeart/2005/8/layout/hierarchy3"/>
    <dgm:cxn modelId="{E71F2292-86E5-4AD8-8D95-90B27A7CC50E}" type="presParOf" srcId="{620CA864-F647-47AB-8203-C7945FCE0880}" destId="{61290C53-1C7F-42AE-8990-678FA3220D3F}"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0059C2-86E5-4734-B6AE-3D74B2017A5D}" type="doc">
      <dgm:prSet loTypeId="urn:microsoft.com/office/officeart/2009/3/layout/OpposingIdeas" loCatId="relationship" qsTypeId="urn:microsoft.com/office/officeart/2005/8/quickstyle/simple1" qsCatId="simple" csTypeId="urn:microsoft.com/office/officeart/2005/8/colors/colorful2" csCatId="colorful" phldr="1"/>
      <dgm:spPr/>
      <dgm:t>
        <a:bodyPr/>
        <a:lstStyle/>
        <a:p>
          <a:endParaRPr lang="en-US"/>
        </a:p>
      </dgm:t>
    </dgm:pt>
    <dgm:pt modelId="{2ADF882D-21D3-4EA2-91CD-5E00B8056AB6}">
      <dgm:prSet phldrT="[Text]"/>
      <dgm:spPr/>
      <dgm:t>
        <a:bodyPr/>
        <a:lstStyle/>
        <a:p>
          <a:r>
            <a:rPr lang="en-US" dirty="0"/>
            <a:t>Clarification</a:t>
          </a:r>
        </a:p>
      </dgm:t>
    </dgm:pt>
    <dgm:pt modelId="{690CF9B9-CBE0-4EB1-A7D9-B90EB66F9D43}" type="parTrans" cxnId="{1EB548DB-5F30-46F4-88FC-E188F3FFE0E7}">
      <dgm:prSet/>
      <dgm:spPr/>
      <dgm:t>
        <a:bodyPr/>
        <a:lstStyle/>
        <a:p>
          <a:endParaRPr lang="en-US"/>
        </a:p>
      </dgm:t>
    </dgm:pt>
    <dgm:pt modelId="{CD678F0F-D378-4841-8E17-2B27A16E0B1D}" type="sibTrans" cxnId="{1EB548DB-5F30-46F4-88FC-E188F3FFE0E7}">
      <dgm:prSet/>
      <dgm:spPr/>
      <dgm:t>
        <a:bodyPr/>
        <a:lstStyle/>
        <a:p>
          <a:endParaRPr lang="en-US"/>
        </a:p>
      </dgm:t>
    </dgm:pt>
    <dgm:pt modelId="{4E97B6E1-6387-4810-AEA5-258E59F247E7}">
      <dgm:prSet phldrT="[Text]" custT="1"/>
      <dgm:spPr/>
      <dgm:t>
        <a:bodyPr/>
        <a:lstStyle/>
        <a:p>
          <a:r>
            <a:rPr lang="en-US" sz="2000" dirty="0">
              <a:solidFill>
                <a:schemeClr val="bg1"/>
              </a:solidFill>
            </a:rPr>
            <a:t>1. Face-to-face </a:t>
          </a:r>
          <a:r>
            <a:rPr lang="en-US" sz="2000" b="1" u="sng" dirty="0">
              <a:solidFill>
                <a:schemeClr val="bg1"/>
              </a:solidFill>
            </a:rPr>
            <a:t>direct contacts </a:t>
          </a:r>
          <a:r>
            <a:rPr lang="en-US" sz="2000" dirty="0">
              <a:solidFill>
                <a:schemeClr val="bg1"/>
              </a:solidFill>
            </a:rPr>
            <a:t>(with external party*): </a:t>
          </a:r>
          <a:r>
            <a:rPr lang="en-US" sz="2000" b="1" dirty="0">
              <a:solidFill>
                <a:schemeClr val="bg1"/>
              </a:solidFill>
            </a:rPr>
            <a:t>25 to 40 hours </a:t>
          </a:r>
          <a:endParaRPr lang="en-US" sz="2000" dirty="0">
            <a:solidFill>
              <a:schemeClr val="bg1"/>
            </a:solidFill>
          </a:endParaRPr>
        </a:p>
      </dgm:t>
    </dgm:pt>
    <dgm:pt modelId="{5B94CF6E-EFAB-406F-B928-25749471CAAF}" type="parTrans" cxnId="{2EECB0C7-36C6-4163-A29D-89EA4208638A}">
      <dgm:prSet/>
      <dgm:spPr/>
      <dgm:t>
        <a:bodyPr/>
        <a:lstStyle/>
        <a:p>
          <a:endParaRPr lang="en-US"/>
        </a:p>
      </dgm:t>
    </dgm:pt>
    <dgm:pt modelId="{F7663C14-DD4F-467B-BAA6-DA7DBCB3B5ED}" type="sibTrans" cxnId="{2EECB0C7-36C6-4163-A29D-89EA4208638A}">
      <dgm:prSet/>
      <dgm:spPr/>
      <dgm:t>
        <a:bodyPr/>
        <a:lstStyle/>
        <a:p>
          <a:endParaRPr lang="en-US"/>
        </a:p>
      </dgm:t>
    </dgm:pt>
    <dgm:pt modelId="{6AC4E7FC-63A3-4485-B6D9-66413DAC29C7}">
      <dgm:prSet custT="1"/>
      <dgm:spPr/>
      <dgm:t>
        <a:bodyPr/>
        <a:lstStyle/>
        <a:p>
          <a:endParaRPr lang="en-US" sz="2000" dirty="0">
            <a:solidFill>
              <a:schemeClr val="bg1"/>
            </a:solidFill>
          </a:endParaRPr>
        </a:p>
        <a:p>
          <a:r>
            <a:rPr lang="en-US" sz="2000" dirty="0">
              <a:solidFill>
                <a:schemeClr val="bg1"/>
              </a:solidFill>
            </a:rPr>
            <a:t>2. Reducing time for transportation </a:t>
          </a:r>
          <a:r>
            <a:rPr lang="en-US" sz="2000" dirty="0">
              <a:solidFill>
                <a:schemeClr val="bg1"/>
              </a:solidFill>
              <a:sym typeface="Wingdings" panose="05000000000000000000" pitchFamily="2" charset="2"/>
            </a:rPr>
            <a:t> longer service session, e.g. 3 hours sessions</a:t>
          </a:r>
          <a:br>
            <a:rPr lang="en-US" sz="2000" dirty="0">
              <a:solidFill>
                <a:schemeClr val="bg1"/>
              </a:solidFill>
              <a:sym typeface="Wingdings" panose="05000000000000000000" pitchFamily="2" charset="2"/>
            </a:rPr>
          </a:br>
          <a:endParaRPr lang="en-US" sz="2000" dirty="0">
            <a:solidFill>
              <a:schemeClr val="bg1"/>
            </a:solidFill>
            <a:sym typeface="Wingdings" panose="05000000000000000000" pitchFamily="2" charset="2"/>
          </a:endParaRPr>
        </a:p>
      </dgm:t>
    </dgm:pt>
    <dgm:pt modelId="{7A58DE25-53AB-4386-83F8-59AEEF8B76F6}" type="parTrans" cxnId="{99F092D9-1C78-420A-9B60-BE9C8F9216F9}">
      <dgm:prSet/>
      <dgm:spPr/>
      <dgm:t>
        <a:bodyPr/>
        <a:lstStyle/>
        <a:p>
          <a:endParaRPr lang="en-US"/>
        </a:p>
      </dgm:t>
    </dgm:pt>
    <dgm:pt modelId="{6C990559-F030-4666-A962-964A296BF9B4}" type="sibTrans" cxnId="{99F092D9-1C78-420A-9B60-BE9C8F9216F9}">
      <dgm:prSet/>
      <dgm:spPr/>
      <dgm:t>
        <a:bodyPr/>
        <a:lstStyle/>
        <a:p>
          <a:endParaRPr lang="en-US"/>
        </a:p>
      </dgm:t>
    </dgm:pt>
    <dgm:pt modelId="{EF3A77BC-E397-4676-B66C-B3BE529D9E6F}">
      <dgm:prSet custT="1"/>
      <dgm:spPr/>
      <dgm:t>
        <a:bodyPr/>
        <a:lstStyle/>
        <a:p>
          <a:r>
            <a:rPr lang="en-US" sz="2000" dirty="0">
              <a:solidFill>
                <a:schemeClr val="bg1"/>
              </a:solidFill>
            </a:rPr>
            <a:t>3. Because of the fairness issue, service hours should only be counted on </a:t>
          </a:r>
          <a:r>
            <a:rPr lang="en-US" sz="2000" b="1" u="sng" dirty="0">
              <a:solidFill>
                <a:schemeClr val="bg1"/>
              </a:solidFill>
            </a:rPr>
            <a:t>individual basis</a:t>
          </a:r>
        </a:p>
        <a:p>
          <a:endParaRPr lang="en-US" sz="2000" b="1" u="sng" dirty="0">
            <a:solidFill>
              <a:schemeClr val="bg1"/>
            </a:solidFill>
          </a:endParaRPr>
        </a:p>
        <a:p>
          <a:r>
            <a:rPr lang="en-US" sz="2000" b="0" u="none" dirty="0">
              <a:solidFill>
                <a:schemeClr val="bg1"/>
              </a:solidFill>
            </a:rPr>
            <a:t>4. Service time sheet should be used to record students’ service activities/ service hours</a:t>
          </a:r>
        </a:p>
      </dgm:t>
    </dgm:pt>
    <dgm:pt modelId="{40AD41AB-02DB-4893-8D1C-EFAC235B440F}" type="parTrans" cxnId="{E05B58F3-42C4-4095-AFFD-7FEDB550331C}">
      <dgm:prSet/>
      <dgm:spPr/>
      <dgm:t>
        <a:bodyPr/>
        <a:lstStyle/>
        <a:p>
          <a:endParaRPr lang="en-US"/>
        </a:p>
      </dgm:t>
    </dgm:pt>
    <dgm:pt modelId="{CCC936DC-41F6-4E76-984F-631FECA89864}" type="sibTrans" cxnId="{E05B58F3-42C4-4095-AFFD-7FEDB550331C}">
      <dgm:prSet/>
      <dgm:spPr/>
      <dgm:t>
        <a:bodyPr/>
        <a:lstStyle/>
        <a:p>
          <a:endParaRPr lang="en-US"/>
        </a:p>
      </dgm:t>
    </dgm:pt>
    <dgm:pt modelId="{B653575A-514A-4282-9D06-2621EB7438C0}">
      <dgm:prSet custT="1"/>
      <dgm:spPr/>
      <dgm:t>
        <a:bodyPr/>
        <a:lstStyle/>
        <a:p>
          <a:endParaRPr lang="en-US" sz="2000" b="1" dirty="0">
            <a:solidFill>
              <a:schemeClr val="bg1"/>
            </a:solidFill>
          </a:endParaRPr>
        </a:p>
      </dgm:t>
    </dgm:pt>
    <dgm:pt modelId="{473BF13C-14F0-489E-940A-5A69877C4F9C}" type="parTrans" cxnId="{02884B68-8C51-4CC8-900C-55D1491BACA5}">
      <dgm:prSet/>
      <dgm:spPr/>
      <dgm:t>
        <a:bodyPr/>
        <a:lstStyle/>
        <a:p>
          <a:endParaRPr lang="en-US"/>
        </a:p>
      </dgm:t>
    </dgm:pt>
    <dgm:pt modelId="{407985EE-CD22-4108-ADB3-E8FAC7FB012C}" type="sibTrans" cxnId="{02884B68-8C51-4CC8-900C-55D1491BACA5}">
      <dgm:prSet/>
      <dgm:spPr/>
      <dgm:t>
        <a:bodyPr/>
        <a:lstStyle/>
        <a:p>
          <a:endParaRPr lang="en-US"/>
        </a:p>
      </dgm:t>
    </dgm:pt>
    <dgm:pt modelId="{B73044FA-98CB-49F8-BFE2-08E2DE2F1948}">
      <dgm:prSet custT="1"/>
      <dgm:spPr/>
      <dgm:t>
        <a:bodyPr/>
        <a:lstStyle/>
        <a:p>
          <a:r>
            <a:rPr lang="en-US" sz="2000" dirty="0">
              <a:solidFill>
                <a:schemeClr val="bg1"/>
              </a:solidFill>
            </a:rPr>
            <a:t>*</a:t>
          </a:r>
          <a:r>
            <a:rPr lang="en-US" sz="2000" i="1" dirty="0">
              <a:solidFill>
                <a:srgbClr val="FFC000"/>
              </a:solidFill>
            </a:rPr>
            <a:t>Including preparation time </a:t>
          </a:r>
          <a:r>
            <a:rPr lang="en-US" sz="2000" b="1" i="1" u="sng" dirty="0">
              <a:solidFill>
                <a:srgbClr val="FFC000"/>
              </a:solidFill>
            </a:rPr>
            <a:t>WITH</a:t>
          </a:r>
          <a:r>
            <a:rPr lang="en-US" sz="2000" i="1" dirty="0">
              <a:solidFill>
                <a:srgbClr val="FFC000"/>
              </a:solidFill>
            </a:rPr>
            <a:t> the external party</a:t>
          </a:r>
        </a:p>
      </dgm:t>
    </dgm:pt>
    <dgm:pt modelId="{3CC9E56C-A6DB-47C4-82AC-477BFF711D8C}" type="parTrans" cxnId="{8F664BA5-00A3-4351-8BC8-D364F7349E71}">
      <dgm:prSet/>
      <dgm:spPr/>
      <dgm:t>
        <a:bodyPr/>
        <a:lstStyle/>
        <a:p>
          <a:endParaRPr lang="en-US"/>
        </a:p>
      </dgm:t>
    </dgm:pt>
    <dgm:pt modelId="{0C45E36A-572E-4471-96F4-975EBB9DAEB4}" type="sibTrans" cxnId="{8F664BA5-00A3-4351-8BC8-D364F7349E71}">
      <dgm:prSet/>
      <dgm:spPr/>
      <dgm:t>
        <a:bodyPr/>
        <a:lstStyle/>
        <a:p>
          <a:endParaRPr lang="en-US"/>
        </a:p>
      </dgm:t>
    </dgm:pt>
    <dgm:pt modelId="{4DF0DCFC-33B7-4354-87A9-85BA4F238995}" type="pres">
      <dgm:prSet presAssocID="{560059C2-86E5-4734-B6AE-3D74B2017A5D}" presName="Name0" presStyleCnt="0">
        <dgm:presLayoutVars>
          <dgm:chMax val="2"/>
          <dgm:dir/>
          <dgm:animOne val="branch"/>
          <dgm:animLvl val="lvl"/>
          <dgm:resizeHandles val="exact"/>
        </dgm:presLayoutVars>
      </dgm:prSet>
      <dgm:spPr/>
    </dgm:pt>
    <dgm:pt modelId="{764A52EF-711D-42B6-BA4A-8E7DC24DD648}" type="pres">
      <dgm:prSet presAssocID="{560059C2-86E5-4734-B6AE-3D74B2017A5D}" presName="Background" presStyleLbl="node1" presStyleIdx="0" presStyleCnt="1" custScaleX="194497" custScaleY="114495" custLinFactNeighborX="10609" custLinFactNeighborY="-1535"/>
      <dgm:spPr/>
    </dgm:pt>
    <dgm:pt modelId="{6E3F3712-A145-43C9-8EAF-57864E669E32}" type="pres">
      <dgm:prSet presAssocID="{560059C2-86E5-4734-B6AE-3D74B2017A5D}" presName="ChildText1" presStyleLbl="revTx" presStyleIdx="0" presStyleCnt="0" custScaleX="220361" custScaleY="110383" custLinFactNeighborX="16323" custLinFactNeighborY="-5930">
        <dgm:presLayoutVars>
          <dgm:chMax val="0"/>
          <dgm:chPref val="0"/>
          <dgm:bulletEnabled val="1"/>
        </dgm:presLayoutVars>
      </dgm:prSet>
      <dgm:spPr/>
    </dgm:pt>
    <dgm:pt modelId="{0F2E7C82-9861-42F7-A4F7-70DCD6E11171}" type="pres">
      <dgm:prSet presAssocID="{560059C2-86E5-4734-B6AE-3D74B2017A5D}" presName="ParentText1" presStyleLbl="revTx" presStyleIdx="0" presStyleCnt="0">
        <dgm:presLayoutVars>
          <dgm:chMax val="1"/>
          <dgm:chPref val="1"/>
        </dgm:presLayoutVars>
      </dgm:prSet>
      <dgm:spPr/>
    </dgm:pt>
    <dgm:pt modelId="{7356970E-C7BF-471A-9526-F3AFBBD9AC6F}" type="pres">
      <dgm:prSet presAssocID="{560059C2-86E5-4734-B6AE-3D74B2017A5D}" presName="ParentShape1" presStyleLbl="alignImgPlace1" presStyleIdx="0" presStyleCnt="1" custLinFactNeighborX="-86998" custLinFactNeighborY="4735">
        <dgm:presLayoutVars/>
      </dgm:prSet>
      <dgm:spPr/>
    </dgm:pt>
  </dgm:ptLst>
  <dgm:cxnLst>
    <dgm:cxn modelId="{486E1123-4BEF-4E63-89E0-33EA45F6DCA2}" type="presOf" srcId="{2ADF882D-21D3-4EA2-91CD-5E00B8056AB6}" destId="{0F2E7C82-9861-42F7-A4F7-70DCD6E11171}" srcOrd="0" destOrd="0" presId="urn:microsoft.com/office/officeart/2009/3/layout/OpposingIdeas"/>
    <dgm:cxn modelId="{D4629C3E-8956-456F-A418-9F82F905923A}" type="presOf" srcId="{560059C2-86E5-4734-B6AE-3D74B2017A5D}" destId="{4DF0DCFC-33B7-4354-87A9-85BA4F238995}" srcOrd="0" destOrd="0" presId="urn:microsoft.com/office/officeart/2009/3/layout/OpposingIdeas"/>
    <dgm:cxn modelId="{02884B68-8C51-4CC8-900C-55D1491BACA5}" srcId="{2ADF882D-21D3-4EA2-91CD-5E00B8056AB6}" destId="{B653575A-514A-4282-9D06-2621EB7438C0}" srcOrd="3" destOrd="0" parTransId="{473BF13C-14F0-489E-940A-5A69877C4F9C}" sibTransId="{407985EE-CD22-4108-ADB3-E8FAC7FB012C}"/>
    <dgm:cxn modelId="{3DAB4383-4069-4484-A36E-4E9873DEFBF6}" type="presOf" srcId="{2ADF882D-21D3-4EA2-91CD-5E00B8056AB6}" destId="{7356970E-C7BF-471A-9526-F3AFBBD9AC6F}" srcOrd="1" destOrd="0" presId="urn:microsoft.com/office/officeart/2009/3/layout/OpposingIdeas"/>
    <dgm:cxn modelId="{8DADE984-AB61-43E6-BF05-6735772E45B3}" type="presOf" srcId="{B73044FA-98CB-49F8-BFE2-08E2DE2F1948}" destId="{6E3F3712-A145-43C9-8EAF-57864E669E32}" srcOrd="0" destOrd="4" presId="urn:microsoft.com/office/officeart/2009/3/layout/OpposingIdeas"/>
    <dgm:cxn modelId="{F4BB0B88-31F4-4ECE-B7BA-F439CED9BD39}" type="presOf" srcId="{6AC4E7FC-63A3-4485-B6D9-66413DAC29C7}" destId="{6E3F3712-A145-43C9-8EAF-57864E669E32}" srcOrd="0" destOrd="1" presId="urn:microsoft.com/office/officeart/2009/3/layout/OpposingIdeas"/>
    <dgm:cxn modelId="{8F664BA5-00A3-4351-8BC8-D364F7349E71}" srcId="{2ADF882D-21D3-4EA2-91CD-5E00B8056AB6}" destId="{B73044FA-98CB-49F8-BFE2-08E2DE2F1948}" srcOrd="4" destOrd="0" parTransId="{3CC9E56C-A6DB-47C4-82AC-477BFF711D8C}" sibTransId="{0C45E36A-572E-4471-96F4-975EBB9DAEB4}"/>
    <dgm:cxn modelId="{B9B468AF-FF3F-4485-BA3B-6BF200E85B95}" type="presOf" srcId="{4E97B6E1-6387-4810-AEA5-258E59F247E7}" destId="{6E3F3712-A145-43C9-8EAF-57864E669E32}" srcOrd="0" destOrd="0" presId="urn:microsoft.com/office/officeart/2009/3/layout/OpposingIdeas"/>
    <dgm:cxn modelId="{7FA6E5BA-DC2A-4FEC-A9E5-645965AB17FD}" type="presOf" srcId="{B653575A-514A-4282-9D06-2621EB7438C0}" destId="{6E3F3712-A145-43C9-8EAF-57864E669E32}" srcOrd="0" destOrd="3" presId="urn:microsoft.com/office/officeart/2009/3/layout/OpposingIdeas"/>
    <dgm:cxn modelId="{2EECB0C7-36C6-4163-A29D-89EA4208638A}" srcId="{2ADF882D-21D3-4EA2-91CD-5E00B8056AB6}" destId="{4E97B6E1-6387-4810-AEA5-258E59F247E7}" srcOrd="0" destOrd="0" parTransId="{5B94CF6E-EFAB-406F-B928-25749471CAAF}" sibTransId="{F7663C14-DD4F-467B-BAA6-DA7DBCB3B5ED}"/>
    <dgm:cxn modelId="{5C6420CE-17E3-4DCB-9CCB-4B8295D95304}" type="presOf" srcId="{EF3A77BC-E397-4676-B66C-B3BE529D9E6F}" destId="{6E3F3712-A145-43C9-8EAF-57864E669E32}" srcOrd="0" destOrd="2" presId="urn:microsoft.com/office/officeart/2009/3/layout/OpposingIdeas"/>
    <dgm:cxn modelId="{99F092D9-1C78-420A-9B60-BE9C8F9216F9}" srcId="{2ADF882D-21D3-4EA2-91CD-5E00B8056AB6}" destId="{6AC4E7FC-63A3-4485-B6D9-66413DAC29C7}" srcOrd="1" destOrd="0" parTransId="{7A58DE25-53AB-4386-83F8-59AEEF8B76F6}" sibTransId="{6C990559-F030-4666-A962-964A296BF9B4}"/>
    <dgm:cxn modelId="{1EB548DB-5F30-46F4-88FC-E188F3FFE0E7}" srcId="{560059C2-86E5-4734-B6AE-3D74B2017A5D}" destId="{2ADF882D-21D3-4EA2-91CD-5E00B8056AB6}" srcOrd="0" destOrd="0" parTransId="{690CF9B9-CBE0-4EB1-A7D9-B90EB66F9D43}" sibTransId="{CD678F0F-D378-4841-8E17-2B27A16E0B1D}"/>
    <dgm:cxn modelId="{E05B58F3-42C4-4095-AFFD-7FEDB550331C}" srcId="{2ADF882D-21D3-4EA2-91CD-5E00B8056AB6}" destId="{EF3A77BC-E397-4676-B66C-B3BE529D9E6F}" srcOrd="2" destOrd="0" parTransId="{40AD41AB-02DB-4893-8D1C-EFAC235B440F}" sibTransId="{CCC936DC-41F6-4E76-984F-631FECA89864}"/>
    <dgm:cxn modelId="{6EE6CBB6-2271-4ACE-9D90-D26373A9EB5F}" type="presParOf" srcId="{4DF0DCFC-33B7-4354-87A9-85BA4F238995}" destId="{764A52EF-711D-42B6-BA4A-8E7DC24DD648}" srcOrd="0" destOrd="0" presId="urn:microsoft.com/office/officeart/2009/3/layout/OpposingIdeas"/>
    <dgm:cxn modelId="{1F144072-05CF-4ED2-8316-20B236FA829C}" type="presParOf" srcId="{4DF0DCFC-33B7-4354-87A9-85BA4F238995}" destId="{6E3F3712-A145-43C9-8EAF-57864E669E32}" srcOrd="1" destOrd="0" presId="urn:microsoft.com/office/officeart/2009/3/layout/OpposingIdeas"/>
    <dgm:cxn modelId="{EA2D98B6-6463-4853-9EE8-E9FCE99CD439}" type="presParOf" srcId="{4DF0DCFC-33B7-4354-87A9-85BA4F238995}" destId="{0F2E7C82-9861-42F7-A4F7-70DCD6E11171}" srcOrd="2" destOrd="0" presId="urn:microsoft.com/office/officeart/2009/3/layout/OpposingIdeas"/>
    <dgm:cxn modelId="{63BA7668-8DA3-4543-B96C-532582A35875}" type="presParOf" srcId="{4DF0DCFC-33B7-4354-87A9-85BA4F238995}" destId="{7356970E-C7BF-471A-9526-F3AFBBD9AC6F}" srcOrd="3"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7B10E-A816-4CD5-AA83-EB857A254ACD}">
      <dsp:nvSpPr>
        <dsp:cNvPr id="0" name=""/>
        <dsp:cNvSpPr/>
      </dsp:nvSpPr>
      <dsp:spPr>
        <a:xfrm>
          <a:off x="3514" y="1039291"/>
          <a:ext cx="2386905" cy="921345"/>
        </a:xfrm>
        <a:prstGeom prst="chevron">
          <a:avLst>
            <a:gd name="adj" fmla="val 4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08523E-BA4F-4D5E-9660-E102824CF041}">
      <dsp:nvSpPr>
        <dsp:cNvPr id="0" name=""/>
        <dsp:cNvSpPr/>
      </dsp:nvSpPr>
      <dsp:spPr>
        <a:xfrm>
          <a:off x="640022" y="1269627"/>
          <a:ext cx="2015609" cy="921345"/>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Findings of Pilot 2</a:t>
          </a:r>
        </a:p>
      </dsp:txBody>
      <dsp:txXfrm>
        <a:off x="667007" y="1296612"/>
        <a:ext cx="1961639" cy="867375"/>
      </dsp:txXfrm>
    </dsp:sp>
    <dsp:sp modelId="{FE933C18-EE48-498A-8449-286D523BBC7E}">
      <dsp:nvSpPr>
        <dsp:cNvPr id="0" name=""/>
        <dsp:cNvSpPr/>
      </dsp:nvSpPr>
      <dsp:spPr>
        <a:xfrm>
          <a:off x="2729890" y="1039291"/>
          <a:ext cx="2386905" cy="921345"/>
        </a:xfrm>
        <a:prstGeom prst="chevron">
          <a:avLst>
            <a:gd name="adj" fmla="val 4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F685A2-10E5-41F3-87C6-B44F23EED68B}">
      <dsp:nvSpPr>
        <dsp:cNvPr id="0" name=""/>
        <dsp:cNvSpPr/>
      </dsp:nvSpPr>
      <dsp:spPr>
        <a:xfrm>
          <a:off x="3248697" y="1269627"/>
          <a:ext cx="2251012" cy="921345"/>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Issues &amp; Solutions in EL pilot exercise</a:t>
          </a:r>
        </a:p>
      </dsp:txBody>
      <dsp:txXfrm>
        <a:off x="3275682" y="1296612"/>
        <a:ext cx="2197042" cy="867375"/>
      </dsp:txXfrm>
    </dsp:sp>
    <dsp:sp modelId="{B782C308-20AA-4F99-9CE4-4A756A929312}">
      <dsp:nvSpPr>
        <dsp:cNvPr id="0" name=""/>
        <dsp:cNvSpPr/>
      </dsp:nvSpPr>
      <dsp:spPr>
        <a:xfrm>
          <a:off x="5573968" y="1039291"/>
          <a:ext cx="2386905" cy="921345"/>
        </a:xfrm>
        <a:prstGeom prst="chevron">
          <a:avLst>
            <a:gd name="adj" fmla="val 4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BFDDFF-01F8-45A6-9C57-42600D12ABC8}">
      <dsp:nvSpPr>
        <dsp:cNvPr id="0" name=""/>
        <dsp:cNvSpPr/>
      </dsp:nvSpPr>
      <dsp:spPr>
        <a:xfrm>
          <a:off x="6210476" y="1269627"/>
          <a:ext cx="2015609" cy="921345"/>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Reminders for actual implementation</a:t>
          </a:r>
          <a:endParaRPr lang="en-GB" sz="2000" kern="1200" dirty="0"/>
        </a:p>
      </dsp:txBody>
      <dsp:txXfrm>
        <a:off x="6237461" y="1296612"/>
        <a:ext cx="1961639" cy="867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0CBD28-1FA5-41F8-84A8-5DC12784E395}">
      <dsp:nvSpPr>
        <dsp:cNvPr id="0" name=""/>
        <dsp:cNvSpPr/>
      </dsp:nvSpPr>
      <dsp:spPr>
        <a:xfrm>
          <a:off x="1531" y="105024"/>
          <a:ext cx="4074251" cy="102810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Sem 1 &amp; Sem 2, 2019/20</a:t>
          </a:r>
        </a:p>
        <a:p>
          <a:pPr marL="0" lvl="0" indent="0" algn="ctr" defTabSz="1066800">
            <a:lnSpc>
              <a:spcPct val="90000"/>
            </a:lnSpc>
            <a:spcBef>
              <a:spcPct val="0"/>
            </a:spcBef>
            <a:spcAft>
              <a:spcPct val="35000"/>
            </a:spcAft>
            <a:buNone/>
          </a:pPr>
          <a:r>
            <a:rPr lang="en-US" sz="2400" kern="1200" dirty="0"/>
            <a:t>6 pilot courses from 3 faculties</a:t>
          </a:r>
        </a:p>
      </dsp:txBody>
      <dsp:txXfrm>
        <a:off x="31643" y="135136"/>
        <a:ext cx="4014027" cy="967885"/>
      </dsp:txXfrm>
    </dsp:sp>
    <dsp:sp modelId="{F047049A-D676-42DD-A1CA-950CCB928AAD}">
      <dsp:nvSpPr>
        <dsp:cNvPr id="0" name=""/>
        <dsp:cNvSpPr/>
      </dsp:nvSpPr>
      <dsp:spPr>
        <a:xfrm>
          <a:off x="408956" y="1133133"/>
          <a:ext cx="382617" cy="991197"/>
        </a:xfrm>
        <a:custGeom>
          <a:avLst/>
          <a:gdLst/>
          <a:ahLst/>
          <a:cxnLst/>
          <a:rect l="0" t="0" r="0" b="0"/>
          <a:pathLst>
            <a:path>
              <a:moveTo>
                <a:pt x="0" y="0"/>
              </a:moveTo>
              <a:lnTo>
                <a:pt x="0" y="991197"/>
              </a:lnTo>
              <a:lnTo>
                <a:pt x="382617" y="99119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24AFA1-B5EC-4815-93A4-B63AC8988B26}">
      <dsp:nvSpPr>
        <dsp:cNvPr id="0" name=""/>
        <dsp:cNvSpPr/>
      </dsp:nvSpPr>
      <dsp:spPr>
        <a:xfrm>
          <a:off x="791573" y="1337291"/>
          <a:ext cx="7914115" cy="157407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t" anchorCtr="0">
          <a:noAutofit/>
        </a:bodyPr>
        <a:lstStyle/>
        <a:p>
          <a:pPr marL="0" lvl="0" indent="0" algn="l" defTabSz="977900">
            <a:lnSpc>
              <a:spcPct val="90000"/>
            </a:lnSpc>
            <a:spcBef>
              <a:spcPct val="0"/>
            </a:spcBef>
            <a:spcAft>
              <a:spcPct val="35000"/>
            </a:spcAft>
            <a:buNone/>
          </a:pPr>
          <a:r>
            <a:rPr lang="en-US" sz="2200" kern="1200" dirty="0"/>
            <a:t>3 Co-curricular and Service Learning Courses (CSLCs)</a:t>
          </a:r>
        </a:p>
        <a:p>
          <a:pPr marL="171450" lvl="1" indent="-171450" algn="l" defTabSz="755650">
            <a:lnSpc>
              <a:spcPct val="90000"/>
            </a:lnSpc>
            <a:spcBef>
              <a:spcPct val="0"/>
            </a:spcBef>
            <a:spcAft>
              <a:spcPct val="15000"/>
            </a:spcAft>
            <a:buChar char="•"/>
          </a:pPr>
          <a:r>
            <a:rPr lang="en-US" sz="1700" kern="1200" dirty="0"/>
            <a:t>CSL1008/GEM1007 </a:t>
          </a:r>
          <a:r>
            <a:rPr lang="en-US" sz="1700" b="0" i="0" kern="1200" dirty="0"/>
            <a:t>Exploring Workplace Competency</a:t>
          </a:r>
          <a:endParaRPr lang="en-US" sz="1700" kern="1200" dirty="0"/>
        </a:p>
        <a:p>
          <a:pPr marL="171450" lvl="1" indent="-171450" algn="l" defTabSz="755650">
            <a:lnSpc>
              <a:spcPct val="90000"/>
            </a:lnSpc>
            <a:spcBef>
              <a:spcPct val="0"/>
            </a:spcBef>
            <a:spcAft>
              <a:spcPct val="15000"/>
            </a:spcAft>
            <a:buChar char="•"/>
          </a:pPr>
          <a:r>
            <a:rPr lang="en-US" sz="1700" kern="1200" dirty="0"/>
            <a:t>CSL1027/GEM1034 </a:t>
          </a:r>
          <a:r>
            <a:rPr lang="en-US" sz="1700" b="0" i="0" kern="1200" dirty="0"/>
            <a:t>Enriching English-learning Environments in Hong Kong Schools</a:t>
          </a:r>
          <a:endParaRPr lang="en-US" sz="1700" kern="1200" dirty="0"/>
        </a:p>
        <a:p>
          <a:pPr marL="171450" lvl="1" indent="-171450" algn="l" defTabSz="755650">
            <a:lnSpc>
              <a:spcPct val="90000"/>
            </a:lnSpc>
            <a:spcBef>
              <a:spcPct val="0"/>
            </a:spcBef>
            <a:spcAft>
              <a:spcPct val="15000"/>
            </a:spcAft>
            <a:buChar char="•"/>
          </a:pPr>
          <a:r>
            <a:rPr lang="en-US" sz="1700" kern="1200" dirty="0"/>
            <a:t>CSL1035/GEM1038 </a:t>
          </a:r>
          <a:r>
            <a:rPr lang="en-US" sz="1700" b="0" i="0" kern="1200" dirty="0"/>
            <a:t>Language Carnival</a:t>
          </a:r>
          <a:endParaRPr lang="en-US" sz="1700" kern="1200" dirty="0"/>
        </a:p>
      </dsp:txBody>
      <dsp:txXfrm>
        <a:off x="837676" y="1383394"/>
        <a:ext cx="7821909" cy="1481872"/>
      </dsp:txXfrm>
    </dsp:sp>
    <dsp:sp modelId="{C28B0F62-E3D5-45F4-92E1-BA1C946FA027}">
      <dsp:nvSpPr>
        <dsp:cNvPr id="0" name=""/>
        <dsp:cNvSpPr/>
      </dsp:nvSpPr>
      <dsp:spPr>
        <a:xfrm>
          <a:off x="408956" y="1133133"/>
          <a:ext cx="408956" cy="2791392"/>
        </a:xfrm>
        <a:custGeom>
          <a:avLst/>
          <a:gdLst/>
          <a:ahLst/>
          <a:cxnLst/>
          <a:rect l="0" t="0" r="0" b="0"/>
          <a:pathLst>
            <a:path>
              <a:moveTo>
                <a:pt x="0" y="0"/>
              </a:moveTo>
              <a:lnTo>
                <a:pt x="0" y="2791392"/>
              </a:lnTo>
              <a:lnTo>
                <a:pt x="408956" y="2791392"/>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290C53-1C7F-42AE-8990-678FA3220D3F}">
      <dsp:nvSpPr>
        <dsp:cNvPr id="0" name=""/>
        <dsp:cNvSpPr/>
      </dsp:nvSpPr>
      <dsp:spPr>
        <a:xfrm>
          <a:off x="817912" y="3137487"/>
          <a:ext cx="7966047" cy="157407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t" anchorCtr="0">
          <a:noAutofit/>
        </a:bodyPr>
        <a:lstStyle/>
        <a:p>
          <a:pPr marL="0" lvl="0" indent="0" algn="l" defTabSz="977900">
            <a:lnSpc>
              <a:spcPct val="90000"/>
            </a:lnSpc>
            <a:spcBef>
              <a:spcPct val="0"/>
            </a:spcBef>
            <a:spcAft>
              <a:spcPct val="35000"/>
            </a:spcAft>
            <a:buNone/>
          </a:pPr>
          <a:r>
            <a:rPr lang="en-US" sz="2200" kern="1200" dirty="0"/>
            <a:t>3 Experiential Learning Courses (ELCs)</a:t>
          </a:r>
        </a:p>
        <a:p>
          <a:pPr marL="171450" lvl="1" indent="-171450" algn="l" defTabSz="755650">
            <a:lnSpc>
              <a:spcPct val="90000"/>
            </a:lnSpc>
            <a:spcBef>
              <a:spcPct val="0"/>
            </a:spcBef>
            <a:spcAft>
              <a:spcPct val="15000"/>
            </a:spcAft>
            <a:buChar char="•"/>
          </a:pPr>
          <a:r>
            <a:rPr lang="en-US" sz="1700" kern="1200" dirty="0"/>
            <a:t>GEL1001 </a:t>
          </a:r>
          <a:r>
            <a:rPr lang="en-US" sz="1700" b="0" i="0" kern="1200" dirty="0"/>
            <a:t>Exploring Hong Kong’s Rural Heritage and Nature</a:t>
          </a:r>
          <a:endParaRPr lang="en-US" sz="1700" kern="1200" dirty="0"/>
        </a:p>
        <a:p>
          <a:pPr marL="171450" lvl="1" indent="-171450" algn="l" defTabSz="755650">
            <a:lnSpc>
              <a:spcPct val="90000"/>
            </a:lnSpc>
            <a:spcBef>
              <a:spcPct val="0"/>
            </a:spcBef>
            <a:spcAft>
              <a:spcPct val="15000"/>
            </a:spcAft>
            <a:buChar char="•"/>
          </a:pPr>
          <a:r>
            <a:rPr lang="en-US" sz="1700" kern="1200" dirty="0"/>
            <a:t>GEL1002 </a:t>
          </a:r>
          <a:r>
            <a:rPr lang="en-US" sz="1700" b="0" i="0" kern="1200" dirty="0"/>
            <a:t>Experiencing Ecological Sustainability in Metropolitan City</a:t>
          </a:r>
          <a:endParaRPr lang="en-US" sz="1700" kern="1200" dirty="0"/>
        </a:p>
        <a:p>
          <a:pPr marL="171450" lvl="1" indent="-171450" algn="l" defTabSz="755650">
            <a:lnSpc>
              <a:spcPct val="90000"/>
            </a:lnSpc>
            <a:spcBef>
              <a:spcPct val="0"/>
            </a:spcBef>
            <a:spcAft>
              <a:spcPct val="15000"/>
            </a:spcAft>
            <a:buChar char="•"/>
          </a:pPr>
          <a:r>
            <a:rPr lang="en-US" sz="1700" kern="1200" dirty="0"/>
            <a:t>GEL1003 </a:t>
          </a:r>
          <a:r>
            <a:rPr lang="en-US" sz="1700" b="0" i="0" kern="1200" dirty="0"/>
            <a:t>Love’s Work: Cultivating Relations with Care</a:t>
          </a:r>
          <a:endParaRPr lang="en-US" sz="1700" kern="1200" dirty="0"/>
        </a:p>
      </dsp:txBody>
      <dsp:txXfrm>
        <a:off x="864015" y="3183590"/>
        <a:ext cx="7873841" cy="14818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4A52EF-711D-42B6-BA4A-8E7DC24DD648}">
      <dsp:nvSpPr>
        <dsp:cNvPr id="0" name=""/>
        <dsp:cNvSpPr/>
      </dsp:nvSpPr>
      <dsp:spPr>
        <a:xfrm>
          <a:off x="1043607" y="624557"/>
          <a:ext cx="7920887" cy="4905292"/>
        </a:xfrm>
        <a:prstGeom prst="round2DiagRect">
          <a:avLst>
            <a:gd name="adj1" fmla="val 0"/>
            <a:gd name="adj2"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3F3712-A145-43C9-8EAF-57864E669E32}">
      <dsp:nvSpPr>
        <dsp:cNvPr id="0" name=""/>
        <dsp:cNvSpPr/>
      </dsp:nvSpPr>
      <dsp:spPr>
        <a:xfrm>
          <a:off x="1259638" y="921320"/>
          <a:ext cx="7776844" cy="401269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1. Face-to-face </a:t>
          </a:r>
          <a:r>
            <a:rPr lang="en-US" sz="2000" b="1" u="sng" kern="1200" dirty="0">
              <a:solidFill>
                <a:schemeClr val="bg1"/>
              </a:solidFill>
            </a:rPr>
            <a:t>direct contacts </a:t>
          </a:r>
          <a:r>
            <a:rPr lang="en-US" sz="2000" kern="1200" dirty="0">
              <a:solidFill>
                <a:schemeClr val="bg1"/>
              </a:solidFill>
            </a:rPr>
            <a:t>(with external party*): </a:t>
          </a:r>
          <a:r>
            <a:rPr lang="en-US" sz="2000" b="1" kern="1200" dirty="0">
              <a:solidFill>
                <a:schemeClr val="bg1"/>
              </a:solidFill>
            </a:rPr>
            <a:t>25 to 40 hours </a:t>
          </a:r>
          <a:endParaRPr lang="en-US" sz="2000" kern="1200" dirty="0">
            <a:solidFill>
              <a:schemeClr val="bg1"/>
            </a:solidFill>
          </a:endParaRPr>
        </a:p>
        <a:p>
          <a:pPr marL="0" lvl="0" indent="0" algn="l" defTabSz="889000">
            <a:lnSpc>
              <a:spcPct val="90000"/>
            </a:lnSpc>
            <a:spcBef>
              <a:spcPct val="0"/>
            </a:spcBef>
            <a:spcAft>
              <a:spcPct val="35000"/>
            </a:spcAft>
            <a:buNone/>
          </a:pPr>
          <a:endParaRPr lang="en-US" sz="2000" kern="1200" dirty="0">
            <a:solidFill>
              <a:schemeClr val="bg1"/>
            </a:solidFill>
          </a:endParaRPr>
        </a:p>
        <a:p>
          <a:pPr marL="0" lvl="0" indent="0" algn="l" defTabSz="889000">
            <a:lnSpc>
              <a:spcPct val="90000"/>
            </a:lnSpc>
            <a:spcBef>
              <a:spcPct val="0"/>
            </a:spcBef>
            <a:spcAft>
              <a:spcPct val="35000"/>
            </a:spcAft>
            <a:buNone/>
          </a:pPr>
          <a:r>
            <a:rPr lang="en-US" sz="2000" kern="1200" dirty="0">
              <a:solidFill>
                <a:schemeClr val="bg1"/>
              </a:solidFill>
            </a:rPr>
            <a:t>2. Reducing time for transportation </a:t>
          </a:r>
          <a:r>
            <a:rPr lang="en-US" sz="2000" kern="1200" dirty="0">
              <a:solidFill>
                <a:schemeClr val="bg1"/>
              </a:solidFill>
              <a:sym typeface="Wingdings" panose="05000000000000000000" pitchFamily="2" charset="2"/>
            </a:rPr>
            <a:t> longer service session, e.g. 3 hours sessions</a:t>
          </a:r>
          <a:br>
            <a:rPr lang="en-US" sz="2000" kern="1200" dirty="0">
              <a:solidFill>
                <a:schemeClr val="bg1"/>
              </a:solidFill>
              <a:sym typeface="Wingdings" panose="05000000000000000000" pitchFamily="2" charset="2"/>
            </a:rPr>
          </a:br>
          <a:endParaRPr lang="en-US" sz="2000" kern="1200" dirty="0">
            <a:solidFill>
              <a:schemeClr val="bg1"/>
            </a:solidFill>
            <a:sym typeface="Wingdings" panose="05000000000000000000" pitchFamily="2" charset="2"/>
          </a:endParaRPr>
        </a:p>
        <a:p>
          <a:pPr marL="0" lvl="0" indent="0" algn="l" defTabSz="889000">
            <a:lnSpc>
              <a:spcPct val="90000"/>
            </a:lnSpc>
            <a:spcBef>
              <a:spcPct val="0"/>
            </a:spcBef>
            <a:spcAft>
              <a:spcPct val="35000"/>
            </a:spcAft>
            <a:buNone/>
          </a:pPr>
          <a:r>
            <a:rPr lang="en-US" sz="2000" kern="1200" dirty="0">
              <a:solidFill>
                <a:schemeClr val="bg1"/>
              </a:solidFill>
            </a:rPr>
            <a:t>3. Because of the fairness issue, service hours should only be counted on </a:t>
          </a:r>
          <a:r>
            <a:rPr lang="en-US" sz="2000" b="1" u="sng" kern="1200" dirty="0">
              <a:solidFill>
                <a:schemeClr val="bg1"/>
              </a:solidFill>
            </a:rPr>
            <a:t>individual basis</a:t>
          </a:r>
        </a:p>
        <a:p>
          <a:pPr marL="0" lvl="0" indent="0" algn="l" defTabSz="889000">
            <a:lnSpc>
              <a:spcPct val="90000"/>
            </a:lnSpc>
            <a:spcBef>
              <a:spcPct val="0"/>
            </a:spcBef>
            <a:spcAft>
              <a:spcPct val="35000"/>
            </a:spcAft>
            <a:buNone/>
          </a:pPr>
          <a:endParaRPr lang="en-US" sz="2000" b="1" u="sng" kern="1200" dirty="0">
            <a:solidFill>
              <a:schemeClr val="bg1"/>
            </a:solidFill>
          </a:endParaRPr>
        </a:p>
        <a:p>
          <a:pPr marL="0" lvl="0" indent="0" algn="l" defTabSz="889000">
            <a:lnSpc>
              <a:spcPct val="90000"/>
            </a:lnSpc>
            <a:spcBef>
              <a:spcPct val="0"/>
            </a:spcBef>
            <a:spcAft>
              <a:spcPct val="35000"/>
            </a:spcAft>
            <a:buNone/>
          </a:pPr>
          <a:r>
            <a:rPr lang="en-US" sz="2000" b="0" u="none" kern="1200" dirty="0">
              <a:solidFill>
                <a:schemeClr val="bg1"/>
              </a:solidFill>
            </a:rPr>
            <a:t>4. Service time sheet should be used to record students’ service activities/ service hours</a:t>
          </a:r>
        </a:p>
        <a:p>
          <a:pPr marL="0" lvl="0" indent="0" algn="l" defTabSz="889000">
            <a:lnSpc>
              <a:spcPct val="90000"/>
            </a:lnSpc>
            <a:spcBef>
              <a:spcPct val="0"/>
            </a:spcBef>
            <a:spcAft>
              <a:spcPct val="35000"/>
            </a:spcAft>
            <a:buNone/>
          </a:pPr>
          <a:endParaRPr lang="en-US" sz="2000" b="1" kern="1200" dirty="0">
            <a:solidFill>
              <a:schemeClr val="bg1"/>
            </a:solidFill>
          </a:endParaRPr>
        </a:p>
        <a:p>
          <a:pPr marL="0" lvl="0" indent="0" algn="l" defTabSz="889000">
            <a:lnSpc>
              <a:spcPct val="90000"/>
            </a:lnSpc>
            <a:spcBef>
              <a:spcPct val="0"/>
            </a:spcBef>
            <a:spcAft>
              <a:spcPct val="35000"/>
            </a:spcAft>
            <a:buNone/>
          </a:pPr>
          <a:r>
            <a:rPr lang="en-US" sz="2000" kern="1200" dirty="0">
              <a:solidFill>
                <a:schemeClr val="bg1"/>
              </a:solidFill>
            </a:rPr>
            <a:t>*</a:t>
          </a:r>
          <a:r>
            <a:rPr lang="en-US" sz="2000" i="1" kern="1200" dirty="0">
              <a:solidFill>
                <a:srgbClr val="FFC000"/>
              </a:solidFill>
            </a:rPr>
            <a:t>Including preparation time </a:t>
          </a:r>
          <a:r>
            <a:rPr lang="en-US" sz="2000" b="1" i="1" u="sng" kern="1200" dirty="0">
              <a:solidFill>
                <a:srgbClr val="FFC000"/>
              </a:solidFill>
            </a:rPr>
            <a:t>WITH</a:t>
          </a:r>
          <a:r>
            <a:rPr lang="en-US" sz="2000" i="1" kern="1200" dirty="0">
              <a:solidFill>
                <a:srgbClr val="FFC000"/>
              </a:solidFill>
            </a:rPr>
            <a:t> the external party</a:t>
          </a:r>
        </a:p>
      </dsp:txBody>
      <dsp:txXfrm>
        <a:off x="1259638" y="921320"/>
        <a:ext cx="7776844" cy="4012697"/>
      </dsp:txXfrm>
    </dsp:sp>
    <dsp:sp modelId="{7356970E-C7BF-471A-9526-F3AFBBD9AC6F}">
      <dsp:nvSpPr>
        <dsp:cNvPr id="0" name=""/>
        <dsp:cNvSpPr/>
      </dsp:nvSpPr>
      <dsp:spPr>
        <a:xfrm rot="16200000">
          <a:off x="-1630645" y="1807350"/>
          <a:ext cx="4740187" cy="1263878"/>
        </a:xfrm>
        <a:prstGeom prst="rightArrow">
          <a:avLst>
            <a:gd name="adj1" fmla="val 49830"/>
            <a:gd name="adj2" fmla="val 60660"/>
          </a:avLst>
        </a:prstGeom>
        <a:solidFill>
          <a:schemeClr val="accent2">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r" defTabSz="1289050">
            <a:lnSpc>
              <a:spcPct val="90000"/>
            </a:lnSpc>
            <a:spcBef>
              <a:spcPct val="0"/>
            </a:spcBef>
            <a:spcAft>
              <a:spcPct val="35000"/>
            </a:spcAft>
            <a:buNone/>
          </a:pPr>
          <a:r>
            <a:rPr lang="en-US" sz="2900" kern="1200" dirty="0"/>
            <a:t>Clarification</a:t>
          </a:r>
        </a:p>
      </dsp:txBody>
      <dsp:txXfrm>
        <a:off x="-1439630" y="2315410"/>
        <a:ext cx="4358156" cy="629790"/>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5"/>
            <a:ext cx="2949786" cy="496970"/>
          </a:xfrm>
          <a:prstGeom prst="rect">
            <a:avLst/>
          </a:prstGeom>
        </p:spPr>
        <p:txBody>
          <a:bodyPr vert="horz" lIns="91550" tIns="45774" rIns="91550" bIns="45774" rtlCol="0"/>
          <a:lstStyle>
            <a:lvl1pPr algn="l">
              <a:defRPr sz="1200"/>
            </a:lvl1pPr>
          </a:lstStyle>
          <a:p>
            <a:endParaRPr lang="zh-TW" altLang="en-US"/>
          </a:p>
        </p:txBody>
      </p:sp>
      <p:sp>
        <p:nvSpPr>
          <p:cNvPr id="3" name="Date Placeholder 2"/>
          <p:cNvSpPr>
            <a:spLocks noGrp="1"/>
          </p:cNvSpPr>
          <p:nvPr>
            <p:ph type="dt" sz="quarter" idx="1"/>
          </p:nvPr>
        </p:nvSpPr>
        <p:spPr>
          <a:xfrm>
            <a:off x="3855842" y="5"/>
            <a:ext cx="2949786" cy="496970"/>
          </a:xfrm>
          <a:prstGeom prst="rect">
            <a:avLst/>
          </a:prstGeom>
        </p:spPr>
        <p:txBody>
          <a:bodyPr vert="horz" lIns="91550" tIns="45774" rIns="91550" bIns="45774" rtlCol="0"/>
          <a:lstStyle>
            <a:lvl1pPr algn="r">
              <a:defRPr sz="1200"/>
            </a:lvl1pPr>
          </a:lstStyle>
          <a:p>
            <a:fld id="{365BA846-6501-4574-BBCB-3AE98E730FA6}" type="datetimeFigureOut">
              <a:rPr lang="zh-TW" altLang="en-US" smtClean="0"/>
              <a:t>2020/12/16</a:t>
            </a:fld>
            <a:endParaRPr lang="zh-TW" altLang="en-US"/>
          </a:p>
        </p:txBody>
      </p:sp>
      <p:sp>
        <p:nvSpPr>
          <p:cNvPr id="4" name="Footer Placeholder 3"/>
          <p:cNvSpPr>
            <a:spLocks noGrp="1"/>
          </p:cNvSpPr>
          <p:nvPr>
            <p:ph type="ftr" sz="quarter" idx="2"/>
          </p:nvPr>
        </p:nvSpPr>
        <p:spPr>
          <a:xfrm>
            <a:off x="7" y="9440647"/>
            <a:ext cx="2949786" cy="496970"/>
          </a:xfrm>
          <a:prstGeom prst="rect">
            <a:avLst/>
          </a:prstGeom>
        </p:spPr>
        <p:txBody>
          <a:bodyPr vert="horz" lIns="91550" tIns="45774" rIns="91550" bIns="45774" rtlCol="0" anchor="b"/>
          <a:lstStyle>
            <a:lvl1pPr algn="l">
              <a:defRPr sz="1200"/>
            </a:lvl1pPr>
          </a:lstStyle>
          <a:p>
            <a:endParaRPr lang="zh-TW" altLang="en-US"/>
          </a:p>
        </p:txBody>
      </p:sp>
      <p:sp>
        <p:nvSpPr>
          <p:cNvPr id="5" name="Slide Number Placeholder 4"/>
          <p:cNvSpPr>
            <a:spLocks noGrp="1"/>
          </p:cNvSpPr>
          <p:nvPr>
            <p:ph type="sldNum" sz="quarter" idx="3"/>
          </p:nvPr>
        </p:nvSpPr>
        <p:spPr>
          <a:xfrm>
            <a:off x="3855842" y="9440647"/>
            <a:ext cx="2949786" cy="496970"/>
          </a:xfrm>
          <a:prstGeom prst="rect">
            <a:avLst/>
          </a:prstGeom>
        </p:spPr>
        <p:txBody>
          <a:bodyPr vert="horz" lIns="91550" tIns="45774" rIns="91550" bIns="45774" rtlCol="0" anchor="b"/>
          <a:lstStyle>
            <a:lvl1pPr algn="r">
              <a:defRPr sz="1200"/>
            </a:lvl1pPr>
          </a:lstStyle>
          <a:p>
            <a:fld id="{B88DA7BF-9A6C-4C2F-801D-A37FFF42ED42}" type="slidenum">
              <a:rPr lang="zh-TW" altLang="en-US" smtClean="0"/>
              <a:t>‹#›</a:t>
            </a:fld>
            <a:endParaRPr lang="zh-TW" altLang="en-US"/>
          </a:p>
        </p:txBody>
      </p:sp>
    </p:spTree>
    <p:extLst>
      <p:ext uri="{BB962C8B-B14F-4D97-AF65-F5344CB8AC3E}">
        <p14:creationId xmlns:p14="http://schemas.microsoft.com/office/powerpoint/2010/main" val="950548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5"/>
            <a:ext cx="2949786" cy="496970"/>
          </a:xfrm>
          <a:prstGeom prst="rect">
            <a:avLst/>
          </a:prstGeom>
        </p:spPr>
        <p:txBody>
          <a:bodyPr vert="horz" lIns="91550" tIns="45774" rIns="91550" bIns="45774" rtlCol="0"/>
          <a:lstStyle>
            <a:lvl1pPr algn="l">
              <a:defRPr sz="1200"/>
            </a:lvl1pPr>
          </a:lstStyle>
          <a:p>
            <a:endParaRPr lang="zh-TW" altLang="en-US"/>
          </a:p>
        </p:txBody>
      </p:sp>
      <p:sp>
        <p:nvSpPr>
          <p:cNvPr id="3" name="Date Placeholder 2"/>
          <p:cNvSpPr>
            <a:spLocks noGrp="1"/>
          </p:cNvSpPr>
          <p:nvPr>
            <p:ph type="dt" idx="1"/>
          </p:nvPr>
        </p:nvSpPr>
        <p:spPr>
          <a:xfrm>
            <a:off x="3855842" y="5"/>
            <a:ext cx="2949786" cy="496970"/>
          </a:xfrm>
          <a:prstGeom prst="rect">
            <a:avLst/>
          </a:prstGeom>
        </p:spPr>
        <p:txBody>
          <a:bodyPr vert="horz" lIns="91550" tIns="45774" rIns="91550" bIns="45774" rtlCol="0"/>
          <a:lstStyle>
            <a:lvl1pPr algn="r">
              <a:defRPr sz="1200"/>
            </a:lvl1pPr>
          </a:lstStyle>
          <a:p>
            <a:fld id="{6FC5FF1B-A4A3-4649-9913-9586D9BB6630}" type="datetimeFigureOut">
              <a:rPr lang="zh-TW" altLang="en-US" smtClean="0"/>
              <a:pPr/>
              <a:t>2020/12/16</a:t>
            </a:fld>
            <a:endParaRPr lang="zh-TW" altLang="en-US"/>
          </a:p>
        </p:txBody>
      </p:sp>
      <p:sp>
        <p:nvSpPr>
          <p:cNvPr id="4" name="Slide Image Placeholder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50" tIns="45774" rIns="91550" bIns="45774" rtlCol="0" anchor="ctr"/>
          <a:lstStyle/>
          <a:p>
            <a:endParaRPr lang="zh-TW" altLang="en-US"/>
          </a:p>
        </p:txBody>
      </p:sp>
      <p:sp>
        <p:nvSpPr>
          <p:cNvPr id="5" name="Notes Placeholder 4"/>
          <p:cNvSpPr>
            <a:spLocks noGrp="1"/>
          </p:cNvSpPr>
          <p:nvPr>
            <p:ph type="body" sz="quarter" idx="3"/>
          </p:nvPr>
        </p:nvSpPr>
        <p:spPr>
          <a:xfrm>
            <a:off x="680721" y="4721187"/>
            <a:ext cx="5445760" cy="4472702"/>
          </a:xfrm>
          <a:prstGeom prst="rect">
            <a:avLst/>
          </a:prstGeom>
        </p:spPr>
        <p:txBody>
          <a:bodyPr vert="horz" lIns="91550" tIns="45774" rIns="91550" bIns="45774" rtlCol="0"/>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6" name="Footer Placeholder 5"/>
          <p:cNvSpPr>
            <a:spLocks noGrp="1"/>
          </p:cNvSpPr>
          <p:nvPr>
            <p:ph type="ftr" sz="quarter" idx="4"/>
          </p:nvPr>
        </p:nvSpPr>
        <p:spPr>
          <a:xfrm>
            <a:off x="7" y="9440647"/>
            <a:ext cx="2949786" cy="496970"/>
          </a:xfrm>
          <a:prstGeom prst="rect">
            <a:avLst/>
          </a:prstGeom>
        </p:spPr>
        <p:txBody>
          <a:bodyPr vert="horz" lIns="91550" tIns="45774" rIns="91550" bIns="45774" rtlCol="0" anchor="b"/>
          <a:lstStyle>
            <a:lvl1pPr algn="l">
              <a:defRPr sz="1200"/>
            </a:lvl1pPr>
          </a:lstStyle>
          <a:p>
            <a:endParaRPr lang="zh-TW" altLang="en-US"/>
          </a:p>
        </p:txBody>
      </p:sp>
      <p:sp>
        <p:nvSpPr>
          <p:cNvPr id="7" name="Slide Number Placeholder 6"/>
          <p:cNvSpPr>
            <a:spLocks noGrp="1"/>
          </p:cNvSpPr>
          <p:nvPr>
            <p:ph type="sldNum" sz="quarter" idx="5"/>
          </p:nvPr>
        </p:nvSpPr>
        <p:spPr>
          <a:xfrm>
            <a:off x="3855842" y="9440647"/>
            <a:ext cx="2949786" cy="496970"/>
          </a:xfrm>
          <a:prstGeom prst="rect">
            <a:avLst/>
          </a:prstGeom>
        </p:spPr>
        <p:txBody>
          <a:bodyPr vert="horz" lIns="91550" tIns="45774" rIns="91550" bIns="45774" rtlCol="0" anchor="b"/>
          <a:lstStyle>
            <a:lvl1pPr algn="r">
              <a:defRPr sz="1200"/>
            </a:lvl1pPr>
          </a:lstStyle>
          <a:p>
            <a:fld id="{BA590556-DD0E-4A5C-8915-D16470D5126E}" type="slidenum">
              <a:rPr lang="zh-TW" altLang="en-US" smtClean="0"/>
              <a:pPr/>
              <a:t>‹#›</a:t>
            </a:fld>
            <a:endParaRPr lang="zh-TW" altLang="en-US"/>
          </a:p>
        </p:txBody>
      </p:sp>
    </p:spTree>
    <p:extLst>
      <p:ext uri="{BB962C8B-B14F-4D97-AF65-F5344CB8AC3E}">
        <p14:creationId xmlns:p14="http://schemas.microsoft.com/office/powerpoint/2010/main" val="3851077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590556-DD0E-4A5C-8915-D16470D5126E}" type="slidenum">
              <a:rPr lang="zh-TW" altLang="en-US" smtClean="0"/>
              <a:pPr/>
              <a:t>3</a:t>
            </a:fld>
            <a:endParaRPr lang="zh-TW" altLang="en-US"/>
          </a:p>
        </p:txBody>
      </p:sp>
    </p:spTree>
    <p:extLst>
      <p:ext uri="{BB962C8B-B14F-4D97-AF65-F5344CB8AC3E}">
        <p14:creationId xmlns:p14="http://schemas.microsoft.com/office/powerpoint/2010/main" val="2487615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90556-DD0E-4A5C-8915-D16470D5126E}" type="slidenum">
              <a:rPr lang="zh-TW" altLang="en-US" smtClean="0"/>
              <a:pPr/>
              <a:t>35</a:t>
            </a:fld>
            <a:endParaRPr lang="zh-TW" altLang="en-US"/>
          </a:p>
        </p:txBody>
      </p:sp>
    </p:spTree>
    <p:extLst>
      <p:ext uri="{BB962C8B-B14F-4D97-AF65-F5344CB8AC3E}">
        <p14:creationId xmlns:p14="http://schemas.microsoft.com/office/powerpoint/2010/main" val="2334179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90556-DD0E-4A5C-8915-D16470D5126E}" type="slidenum">
              <a:rPr lang="zh-TW" altLang="en-US" smtClean="0"/>
              <a:pPr/>
              <a:t>39</a:t>
            </a:fld>
            <a:endParaRPr lang="zh-TW" altLang="en-US"/>
          </a:p>
        </p:txBody>
      </p:sp>
    </p:spTree>
    <p:extLst>
      <p:ext uri="{BB962C8B-B14F-4D97-AF65-F5344CB8AC3E}">
        <p14:creationId xmlns:p14="http://schemas.microsoft.com/office/powerpoint/2010/main" val="179814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590556-DD0E-4A5C-8915-D16470D5126E}" type="slidenum">
              <a:rPr lang="zh-TW" altLang="en-US" smtClean="0"/>
              <a:pPr/>
              <a:t>44</a:t>
            </a:fld>
            <a:endParaRPr lang="zh-TW" altLang="en-US"/>
          </a:p>
        </p:txBody>
      </p:sp>
    </p:spTree>
    <p:extLst>
      <p:ext uri="{BB962C8B-B14F-4D97-AF65-F5344CB8AC3E}">
        <p14:creationId xmlns:p14="http://schemas.microsoft.com/office/powerpoint/2010/main" val="404654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p:cNvSpPr>
            <a:spLocks noGrp="1"/>
          </p:cNvSpPr>
          <p:nvPr>
            <p:ph type="dt" sz="half" idx="10"/>
          </p:nvPr>
        </p:nvSpPr>
        <p:spPr/>
        <p:txBody>
          <a:bodyPr/>
          <a:lstStyle/>
          <a:p>
            <a:fld id="{1C10DDD5-85DB-439A-A7F0-DB07313A2C58}" type="datetime1">
              <a:rPr lang="zh-TW" altLang="en-US" smtClean="0"/>
              <a:t>2020/12/16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3708772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D8D09AF2-C18D-4A51-8D2C-972D5E969041}" type="datetime1">
              <a:rPr lang="zh-TW" altLang="en-US" smtClean="0"/>
              <a:t>2020/12/16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209749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54075B2D-4E70-4628-8A2D-2F18DB79CC78}" type="datetime1">
              <a:rPr lang="zh-TW" altLang="en-US" smtClean="0"/>
              <a:t>2020/12/16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1861978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p:cNvSpPr>
            <a:spLocks noGrp="1"/>
          </p:cNvSpPr>
          <p:nvPr>
            <p:ph type="dt" sz="half" idx="10"/>
          </p:nvPr>
        </p:nvSpPr>
        <p:spPr/>
        <p:txBody>
          <a:bodyPr/>
          <a:lstStyle/>
          <a:p>
            <a:fld id="{A93761F4-6417-413D-9096-0E9ADD177595}"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810567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4263B9B7-29D6-4DAF-A442-A1CB426C4D5C}"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734936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p:cNvSpPr>
            <a:spLocks noGrp="1"/>
          </p:cNvSpPr>
          <p:nvPr>
            <p:ph type="dt" sz="half" idx="10"/>
          </p:nvPr>
        </p:nvSpPr>
        <p:spPr/>
        <p:txBody>
          <a:bodyPr/>
          <a:lstStyle/>
          <a:p>
            <a:fld id="{CD06C0E9-C1A5-498B-9A84-4AAA92201D22}"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230632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4"/>
          <p:cNvSpPr>
            <a:spLocks noGrp="1"/>
          </p:cNvSpPr>
          <p:nvPr>
            <p:ph type="dt" sz="half" idx="10"/>
          </p:nvPr>
        </p:nvSpPr>
        <p:spPr/>
        <p:txBody>
          <a:bodyPr/>
          <a:lstStyle/>
          <a:p>
            <a:fld id="{C3547AA4-6EEA-4AAB-91D9-D206B9FBB91F}"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2157124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6"/>
          <p:cNvSpPr>
            <a:spLocks noGrp="1"/>
          </p:cNvSpPr>
          <p:nvPr>
            <p:ph type="dt" sz="half" idx="10"/>
          </p:nvPr>
        </p:nvSpPr>
        <p:spPr/>
        <p:txBody>
          <a:bodyPr/>
          <a:lstStyle/>
          <a:p>
            <a:fld id="{E4873DA2-1D17-4417-B7E8-D0EE4F4A3389}"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TW"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6218441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2"/>
          <p:cNvSpPr>
            <a:spLocks noGrp="1"/>
          </p:cNvSpPr>
          <p:nvPr>
            <p:ph type="dt" sz="half" idx="10"/>
          </p:nvPr>
        </p:nvSpPr>
        <p:spPr/>
        <p:txBody>
          <a:bodyPr/>
          <a:lstStyle/>
          <a:p>
            <a:fld id="{98F48BA6-CE76-411F-A086-61C41F71CBF1}"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TW"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897468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466D1-F5FE-47B2-8BA7-97B935B4C2C2}"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TW"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629495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4"/>
          <p:cNvSpPr>
            <a:spLocks noGrp="1"/>
          </p:cNvSpPr>
          <p:nvPr>
            <p:ph type="dt" sz="half" idx="10"/>
          </p:nvPr>
        </p:nvSpPr>
        <p:spPr/>
        <p:txBody>
          <a:bodyPr/>
          <a:lstStyle/>
          <a:p>
            <a:fld id="{DCF6B382-7536-4A19-822A-6081A78524C1}"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745163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CCD546DD-FE44-4B6F-85C9-9F449DA0734E}" type="datetime1">
              <a:rPr lang="zh-TW" altLang="en-US" smtClean="0"/>
              <a:t>2020/12/16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26154877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4"/>
          <p:cNvSpPr>
            <a:spLocks noGrp="1"/>
          </p:cNvSpPr>
          <p:nvPr>
            <p:ph type="dt" sz="half" idx="10"/>
          </p:nvPr>
        </p:nvSpPr>
        <p:spPr/>
        <p:txBody>
          <a:bodyPr/>
          <a:lstStyle/>
          <a:p>
            <a:fld id="{F41759D3-0174-404D-B6E5-5BFD70364075}"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TW"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630157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945B3098-510D-4863-8950-BD335F941A60}"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954874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10"/>
          </p:nvPr>
        </p:nvSpPr>
        <p:spPr/>
        <p:txBody>
          <a:bodyPr/>
          <a:lstStyle/>
          <a:p>
            <a:fld id="{9E43A0DA-0B08-4620-B135-62D1D1EE6D63}"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TW"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42934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p:cNvSpPr>
            <a:spLocks noGrp="1"/>
          </p:cNvSpPr>
          <p:nvPr>
            <p:ph type="dt" sz="half" idx="10"/>
          </p:nvPr>
        </p:nvSpPr>
        <p:spPr/>
        <p:txBody>
          <a:bodyPr/>
          <a:lstStyle/>
          <a:p>
            <a:fld id="{4C864E5D-54A7-45DC-B9A9-D931B112E231}" type="datetime1">
              <a:rPr lang="zh-TW" altLang="en-US" smtClean="0"/>
              <a:t>2020/12/16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424158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4"/>
          <p:cNvSpPr>
            <a:spLocks noGrp="1"/>
          </p:cNvSpPr>
          <p:nvPr>
            <p:ph type="dt" sz="half" idx="10"/>
          </p:nvPr>
        </p:nvSpPr>
        <p:spPr/>
        <p:txBody>
          <a:bodyPr/>
          <a:lstStyle/>
          <a:p>
            <a:fld id="{898C2EB8-067F-4BCE-BDDE-115BCBAAE3B1}" type="datetime1">
              <a:rPr lang="zh-TW" altLang="en-US" smtClean="0"/>
              <a:t>2020/12/16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2694028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6"/>
          <p:cNvSpPr>
            <a:spLocks noGrp="1"/>
          </p:cNvSpPr>
          <p:nvPr>
            <p:ph type="dt" sz="half" idx="10"/>
          </p:nvPr>
        </p:nvSpPr>
        <p:spPr/>
        <p:txBody>
          <a:bodyPr/>
          <a:lstStyle/>
          <a:p>
            <a:fld id="{374E2BF3-93F6-474E-A3AF-29F1B1DEE4C8}" type="datetime1">
              <a:rPr lang="zh-TW" altLang="en-US" smtClean="0"/>
              <a:t>2020/12/16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195399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2"/>
          <p:cNvSpPr>
            <a:spLocks noGrp="1"/>
          </p:cNvSpPr>
          <p:nvPr>
            <p:ph type="dt" sz="half" idx="10"/>
          </p:nvPr>
        </p:nvSpPr>
        <p:spPr/>
        <p:txBody>
          <a:bodyPr/>
          <a:lstStyle/>
          <a:p>
            <a:fld id="{5B61D0B0-E6CB-40EB-BA42-81C299F663EE}" type="datetime1">
              <a:rPr lang="zh-TW" altLang="en-US" smtClean="0"/>
              <a:t>2020/12/16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3717076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198D5B-D6FE-4B68-B52B-8303134AAC80}" type="datetime1">
              <a:rPr lang="zh-TW" altLang="en-US" smtClean="0"/>
              <a:t>2020/12/16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1429023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4"/>
          <p:cNvSpPr>
            <a:spLocks noGrp="1"/>
          </p:cNvSpPr>
          <p:nvPr>
            <p:ph type="dt" sz="half" idx="10"/>
          </p:nvPr>
        </p:nvSpPr>
        <p:spPr/>
        <p:txBody>
          <a:bodyPr/>
          <a:lstStyle/>
          <a:p>
            <a:fld id="{3F3154A6-7059-468C-813C-C7180B4C0663}" type="datetime1">
              <a:rPr lang="zh-TW" altLang="en-US" smtClean="0"/>
              <a:t>2020/12/16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391914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4"/>
          <p:cNvSpPr>
            <a:spLocks noGrp="1"/>
          </p:cNvSpPr>
          <p:nvPr>
            <p:ph type="dt" sz="half" idx="10"/>
          </p:nvPr>
        </p:nvSpPr>
        <p:spPr/>
        <p:txBody>
          <a:bodyPr/>
          <a:lstStyle/>
          <a:p>
            <a:fld id="{201700BB-33D6-423F-BF2F-D9090BF567A7}" type="datetime1">
              <a:rPr lang="zh-TW" altLang="en-US" smtClean="0"/>
              <a:t>2020/12/16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196540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TW"/>
              <a:t>Click to edit Master title style</a:t>
            </a:r>
            <a:endParaRPr lang="zh-TW"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FB017-F08F-4D93-8257-6FD57D1A4E62}" type="datetime1">
              <a:rPr lang="zh-TW" altLang="en-US" smtClean="0"/>
              <a:t>2020/12/16</a:t>
            </a:fld>
            <a:endParaRPr lang="zh-TW"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6AD11-2221-4E09-980D-792BF738D7B1}" type="slidenum">
              <a:rPr lang="zh-TW" altLang="en-US" smtClean="0"/>
              <a:pPr/>
              <a:t>‹#›</a:t>
            </a:fld>
            <a:endParaRPr lang="zh-TW" altLang="en-US"/>
          </a:p>
        </p:txBody>
      </p:sp>
    </p:spTree>
    <p:extLst>
      <p:ext uri="{BB962C8B-B14F-4D97-AF65-F5344CB8AC3E}">
        <p14:creationId xmlns:p14="http://schemas.microsoft.com/office/powerpoint/2010/main" val="817636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TW"/>
              <a:t>Click to edit Master title style</a:t>
            </a:r>
            <a:endParaRPr lang="zh-TW"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C704B-2BF0-409E-B799-23F4A92782C2}" type="datetime1">
              <a:rPr lang="zh-TW" altLang="en-US" smtClean="0">
                <a:solidFill>
                  <a:prstClr val="black">
                    <a:tint val="75000"/>
                  </a:prstClr>
                </a:solidFill>
              </a:rPr>
              <a:t>2020/12/16</a:t>
            </a:fld>
            <a:endParaRPr lang="zh-TW" alt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6AD11-2221-4E09-980D-792BF738D7B1}"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80031184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www.eduhk.hk/ge/web/staff_info.php?id=1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6021288"/>
            <a:ext cx="3491880" cy="747756"/>
          </a:xfrm>
          <a:prstGeom prst="rect">
            <a:avLst/>
          </a:prstGeom>
        </p:spPr>
      </p:pic>
      <p:sp>
        <p:nvSpPr>
          <p:cNvPr id="11" name="Rectangle 10"/>
          <p:cNvSpPr/>
          <p:nvPr/>
        </p:nvSpPr>
        <p:spPr>
          <a:xfrm>
            <a:off x="467544" y="332656"/>
            <a:ext cx="7966838" cy="2862322"/>
          </a:xfrm>
          <a:prstGeom prst="rect">
            <a:avLst/>
          </a:prstGeom>
          <a:noFill/>
          <a:effectLst/>
        </p:spPr>
        <p:txBody>
          <a:bodyPr wrap="square" lIns="91440" tIns="45720" rIns="91440" bIns="45720">
            <a:spAutoFit/>
          </a:bodyPr>
          <a:lstStyle/>
          <a:p>
            <a:pPr algn="r"/>
            <a:r>
              <a:rPr lang="en-US" altLang="zh-TW" sz="6000" b="1" dirty="0">
                <a:ln w="10541" cmpd="sng">
                  <a:solidFill>
                    <a:schemeClr val="bg1">
                      <a:lumMod val="50000"/>
                    </a:schemeClr>
                  </a:solidFill>
                  <a:prstDash val="solid"/>
                </a:ln>
              </a:rPr>
              <a:t>Experiential Learning Sharing Session:</a:t>
            </a:r>
          </a:p>
          <a:p>
            <a:pPr algn="r"/>
            <a:r>
              <a:rPr lang="en-US" altLang="zh-TW" sz="6000" b="1" dirty="0">
                <a:ln w="10541" cmpd="sng">
                  <a:solidFill>
                    <a:schemeClr val="bg1">
                      <a:lumMod val="50000"/>
                    </a:schemeClr>
                  </a:solidFill>
                  <a:prstDash val="solid"/>
                </a:ln>
              </a:rPr>
              <a:t>Findings of Pilot 2</a:t>
            </a:r>
          </a:p>
        </p:txBody>
      </p:sp>
      <p:sp>
        <p:nvSpPr>
          <p:cNvPr id="17" name="Rectangle 16"/>
          <p:cNvSpPr/>
          <p:nvPr/>
        </p:nvSpPr>
        <p:spPr>
          <a:xfrm>
            <a:off x="2725923" y="4839543"/>
            <a:ext cx="5780467" cy="830997"/>
          </a:xfrm>
          <a:prstGeom prst="rect">
            <a:avLst/>
          </a:prstGeom>
          <a:noFill/>
          <a:effectLst/>
        </p:spPr>
        <p:txBody>
          <a:bodyPr wrap="square" lIns="91440" tIns="45720" rIns="91440" bIns="45720">
            <a:spAutoFit/>
          </a:bodyPr>
          <a:lstStyle/>
          <a:p>
            <a:pPr algn="r"/>
            <a:r>
              <a:rPr lang="en-US" altLang="zh-TW" sz="2400" dirty="0">
                <a:ln w="0"/>
                <a:effectLst>
                  <a:outerShdw blurRad="38100" dist="19050" dir="2700000" algn="tl" rotWithShape="0">
                    <a:schemeClr val="dk1">
                      <a:alpha val="40000"/>
                    </a:schemeClr>
                  </a:outerShdw>
                </a:effectLst>
              </a:rPr>
              <a:t>Dr. Theodore Lee</a:t>
            </a:r>
          </a:p>
          <a:p>
            <a:pPr algn="r"/>
            <a:r>
              <a:rPr lang="en-US" altLang="zh-TW" sz="2400" dirty="0">
                <a:ln w="0"/>
                <a:effectLst>
                  <a:outerShdw blurRad="38100" dist="19050" dir="2700000" algn="tl" rotWithShape="0">
                    <a:schemeClr val="dk1">
                      <a:alpha val="40000"/>
                    </a:schemeClr>
                  </a:outerShdw>
                </a:effectLst>
              </a:rPr>
              <a:t>17 December 2020</a:t>
            </a:r>
          </a:p>
        </p:txBody>
      </p:sp>
    </p:spTree>
    <p:extLst>
      <p:ext uri="{BB962C8B-B14F-4D97-AF65-F5344CB8AC3E}">
        <p14:creationId xmlns:p14="http://schemas.microsoft.com/office/powerpoint/2010/main" val="17317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4901B-C445-4F9B-B7A9-C5CE182E1078}"/>
              </a:ext>
            </a:extLst>
          </p:cNvPr>
          <p:cNvSpPr>
            <a:spLocks noGrp="1"/>
          </p:cNvSpPr>
          <p:nvPr>
            <p:ph type="title"/>
          </p:nvPr>
        </p:nvSpPr>
        <p:spPr>
          <a:xfrm>
            <a:off x="637220" y="557808"/>
            <a:ext cx="8229600" cy="1143000"/>
          </a:xfrm>
        </p:spPr>
        <p:txBody>
          <a:bodyPr>
            <a:normAutofit/>
          </a:bodyPr>
          <a:lstStyle/>
          <a:p>
            <a:r>
              <a:rPr lang="en-GB" altLang="en-US" sz="3200" b="1" dirty="0">
                <a:ea typeface="新細明體" panose="02020500000000000000" pitchFamily="18" charset="-120"/>
                <a:cs typeface="Times New Roman" panose="02020603050405020304" pitchFamily="18" charset="0"/>
              </a:rPr>
              <a:t>Focal GILOs for CSLCs and ELCs</a:t>
            </a:r>
            <a:endParaRPr lang="en-GB" sz="3200" b="1" dirty="0"/>
          </a:p>
        </p:txBody>
      </p:sp>
      <p:sp>
        <p:nvSpPr>
          <p:cNvPr id="4" name="Slide Number Placeholder 3">
            <a:extLst>
              <a:ext uri="{FF2B5EF4-FFF2-40B4-BE49-F238E27FC236}">
                <a16:creationId xmlns:a16="http://schemas.microsoft.com/office/drawing/2014/main" id="{66CCAD36-47B8-4A81-ACC5-8E8C1F23C618}"/>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10</a:t>
            </a:fld>
            <a:endParaRPr lang="zh-TW" altLang="en-US">
              <a:solidFill>
                <a:prstClr val="black">
                  <a:tint val="75000"/>
                </a:prstClr>
              </a:solidFill>
            </a:endParaRPr>
          </a:p>
        </p:txBody>
      </p:sp>
      <p:graphicFrame>
        <p:nvGraphicFramePr>
          <p:cNvPr id="7" name="Table 6">
            <a:extLst>
              <a:ext uri="{FF2B5EF4-FFF2-40B4-BE49-F238E27FC236}">
                <a16:creationId xmlns:a16="http://schemas.microsoft.com/office/drawing/2014/main" id="{1A06E7B6-497E-465F-9396-2B55CF0A0E18}"/>
              </a:ext>
            </a:extLst>
          </p:cNvPr>
          <p:cNvGraphicFramePr>
            <a:graphicFrameLocks noGrp="1"/>
          </p:cNvGraphicFramePr>
          <p:nvPr>
            <p:extLst>
              <p:ext uri="{D42A27DB-BD31-4B8C-83A1-F6EECF244321}">
                <p14:modId xmlns:p14="http://schemas.microsoft.com/office/powerpoint/2010/main" val="4238332313"/>
              </p:ext>
            </p:extLst>
          </p:nvPr>
        </p:nvGraphicFramePr>
        <p:xfrm>
          <a:off x="1079612" y="1705163"/>
          <a:ext cx="7607188" cy="3960440"/>
        </p:xfrm>
        <a:graphic>
          <a:graphicData uri="http://schemas.openxmlformats.org/drawingml/2006/table">
            <a:tbl>
              <a:tblPr firstRow="1" bandRow="1">
                <a:tableStyleId>{5C22544A-7EE6-4342-B048-85BDC9FD1C3A}</a:tableStyleId>
              </a:tblPr>
              <a:tblGrid>
                <a:gridCol w="3803594">
                  <a:extLst>
                    <a:ext uri="{9D8B030D-6E8A-4147-A177-3AD203B41FA5}">
                      <a16:colId xmlns:a16="http://schemas.microsoft.com/office/drawing/2014/main" val="1229191669"/>
                    </a:ext>
                  </a:extLst>
                </a:gridCol>
                <a:gridCol w="3803594">
                  <a:extLst>
                    <a:ext uri="{9D8B030D-6E8A-4147-A177-3AD203B41FA5}">
                      <a16:colId xmlns:a16="http://schemas.microsoft.com/office/drawing/2014/main" val="1012842536"/>
                    </a:ext>
                  </a:extLst>
                </a:gridCol>
              </a:tblGrid>
              <a:tr h="823394">
                <a:tc>
                  <a:txBody>
                    <a:bodyPr/>
                    <a:lstStyle/>
                    <a:p>
                      <a:pPr marL="446088" indent="0" algn="l">
                        <a:lnSpc>
                          <a:spcPct val="107000"/>
                        </a:lnSpc>
                        <a:spcAft>
                          <a:spcPts val="0"/>
                        </a:spcAft>
                      </a:pPr>
                      <a:r>
                        <a:rPr lang="en-GB" dirty="0"/>
                        <a:t>Focal GILOs for CSLCs</a:t>
                      </a:r>
                    </a:p>
                  </a:txBody>
                  <a:tcPr marL="68580" marR="68580" marT="0" marB="0" anchor="ctr"/>
                </a:tc>
                <a:tc>
                  <a:txBody>
                    <a:bodyPr/>
                    <a:lstStyle/>
                    <a:p>
                      <a:pPr marL="457200" algn="l">
                        <a:lnSpc>
                          <a:spcPct val="107000"/>
                        </a:lnSpc>
                        <a:spcAft>
                          <a:spcPts val="0"/>
                        </a:spcAft>
                      </a:pPr>
                      <a:r>
                        <a:rPr lang="en-GB" dirty="0"/>
                        <a:t>Focal GILOs for ELCs</a:t>
                      </a:r>
                    </a:p>
                  </a:txBody>
                  <a:tcPr marL="68580" marR="68580" marT="0" marB="0" anchor="ctr"/>
                </a:tc>
                <a:extLst>
                  <a:ext uri="{0D108BD9-81ED-4DB2-BD59-A6C34878D82A}">
                    <a16:rowId xmlns:a16="http://schemas.microsoft.com/office/drawing/2014/main" val="2596478506"/>
                  </a:ext>
                </a:extLst>
              </a:tr>
              <a:tr h="731906">
                <a:tc>
                  <a:txBody>
                    <a:bodyPr/>
                    <a:lstStyle/>
                    <a:p>
                      <a:pPr marL="180975" indent="0" algn="l">
                        <a:lnSpc>
                          <a:spcPct val="107000"/>
                        </a:lnSpc>
                        <a:spcAft>
                          <a:spcPts val="0"/>
                        </a:spcAft>
                      </a:pPr>
                      <a:r>
                        <a:rPr lang="en-GB" dirty="0"/>
                        <a:t>GILO 1: Problem Solving Skills</a:t>
                      </a:r>
                    </a:p>
                  </a:txBody>
                  <a:tcPr marL="68580" marR="68580" marT="0" marB="0"/>
                </a:tc>
                <a:tc>
                  <a:txBody>
                    <a:bodyPr/>
                    <a:lstStyle/>
                    <a:p>
                      <a:pPr marL="180975" indent="0" algn="l">
                        <a:lnSpc>
                          <a:spcPct val="107000"/>
                        </a:lnSpc>
                        <a:spcAft>
                          <a:spcPts val="0"/>
                        </a:spcAft>
                      </a:pPr>
                      <a:r>
                        <a:rPr lang="en-GB" dirty="0"/>
                        <a:t>GILO 1: Problem Solving Skills</a:t>
                      </a:r>
                    </a:p>
                  </a:txBody>
                  <a:tcPr marL="68580" marR="68580" marT="0" marB="0"/>
                </a:tc>
                <a:extLst>
                  <a:ext uri="{0D108BD9-81ED-4DB2-BD59-A6C34878D82A}">
                    <a16:rowId xmlns:a16="http://schemas.microsoft.com/office/drawing/2014/main" val="1015868382"/>
                  </a:ext>
                </a:extLst>
              </a:tr>
              <a:tr h="914881">
                <a:tc>
                  <a:txBody>
                    <a:bodyPr/>
                    <a:lstStyle/>
                    <a:p>
                      <a:pPr marL="180975" indent="0" algn="l">
                        <a:lnSpc>
                          <a:spcPct val="107000"/>
                        </a:lnSpc>
                        <a:spcAft>
                          <a:spcPts val="0"/>
                        </a:spcAft>
                      </a:pPr>
                      <a:r>
                        <a:rPr lang="en-GB" dirty="0"/>
                        <a:t>GILO 4: Oral and Written Communication Skills</a:t>
                      </a:r>
                    </a:p>
                  </a:txBody>
                  <a:tcPr marL="68580" marR="68580" marT="0" marB="0"/>
                </a:tc>
                <a:tc>
                  <a:txBody>
                    <a:bodyPr/>
                    <a:lstStyle/>
                    <a:p>
                      <a:pPr marL="180975" indent="0" algn="l">
                        <a:lnSpc>
                          <a:spcPct val="107000"/>
                        </a:lnSpc>
                        <a:spcAft>
                          <a:spcPts val="0"/>
                        </a:spcAft>
                      </a:pPr>
                      <a:r>
                        <a:rPr lang="en-GB" dirty="0"/>
                        <a:t>GILO 3: Creative Thinking Skills</a:t>
                      </a:r>
                    </a:p>
                  </a:txBody>
                  <a:tcPr marL="68580" marR="68580" marT="0" marB="0"/>
                </a:tc>
                <a:extLst>
                  <a:ext uri="{0D108BD9-81ED-4DB2-BD59-A6C34878D82A}">
                    <a16:rowId xmlns:a16="http://schemas.microsoft.com/office/drawing/2014/main" val="3917534191"/>
                  </a:ext>
                </a:extLst>
              </a:tr>
              <a:tr h="1490259">
                <a:tc>
                  <a:txBody>
                    <a:bodyPr/>
                    <a:lstStyle/>
                    <a:p>
                      <a:pPr marL="180975" indent="0" algn="l">
                        <a:lnSpc>
                          <a:spcPct val="107000"/>
                        </a:lnSpc>
                        <a:spcAft>
                          <a:spcPts val="0"/>
                        </a:spcAft>
                      </a:pPr>
                      <a:r>
                        <a:rPr lang="en-GB" dirty="0"/>
                        <a:t>GILO 5: Social Interaction Skills</a:t>
                      </a:r>
                    </a:p>
                  </a:txBody>
                  <a:tcPr marL="68580" marR="68580" marT="0" marB="0"/>
                </a:tc>
                <a:tc>
                  <a:txBody>
                    <a:bodyPr/>
                    <a:lstStyle/>
                    <a:p>
                      <a:pPr marL="180975" indent="0" algn="l">
                        <a:lnSpc>
                          <a:spcPct val="107000"/>
                        </a:lnSpc>
                        <a:spcAft>
                          <a:spcPts val="0"/>
                        </a:spcAft>
                      </a:pPr>
                      <a:r>
                        <a:rPr lang="en-GB" dirty="0"/>
                        <a:t>GILO 7: Global Perspectives (if applicable)</a:t>
                      </a:r>
                    </a:p>
                  </a:txBody>
                  <a:tcPr marL="68580" marR="68580" marT="0" marB="0"/>
                </a:tc>
                <a:extLst>
                  <a:ext uri="{0D108BD9-81ED-4DB2-BD59-A6C34878D82A}">
                    <a16:rowId xmlns:a16="http://schemas.microsoft.com/office/drawing/2014/main" val="1457813182"/>
                  </a:ext>
                </a:extLst>
              </a:tr>
            </a:tbl>
          </a:graphicData>
        </a:graphic>
      </p:graphicFrame>
    </p:spTree>
    <p:extLst>
      <p:ext uri="{BB962C8B-B14F-4D97-AF65-F5344CB8AC3E}">
        <p14:creationId xmlns:p14="http://schemas.microsoft.com/office/powerpoint/2010/main" val="808007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0A4D7-29BE-42A3-954D-16D8BDFA4471}"/>
              </a:ext>
            </a:extLst>
          </p:cNvPr>
          <p:cNvSpPr>
            <a:spLocks noGrp="1"/>
          </p:cNvSpPr>
          <p:nvPr>
            <p:ph type="title"/>
          </p:nvPr>
        </p:nvSpPr>
        <p:spPr/>
        <p:txBody>
          <a:bodyPr>
            <a:noAutofit/>
          </a:bodyPr>
          <a:lstStyle/>
          <a:p>
            <a:r>
              <a:rPr lang="en-GB" sz="3600" b="1" dirty="0"/>
              <a:t>GILO 1 Problem Solving Skills in CSLCs</a:t>
            </a:r>
            <a:endParaRPr lang="en-GB" sz="2400" b="1" dirty="0"/>
          </a:p>
        </p:txBody>
      </p:sp>
      <p:sp>
        <p:nvSpPr>
          <p:cNvPr id="4" name="Slide Number Placeholder 3">
            <a:extLst>
              <a:ext uri="{FF2B5EF4-FFF2-40B4-BE49-F238E27FC236}">
                <a16:creationId xmlns:a16="http://schemas.microsoft.com/office/drawing/2014/main" id="{F4155989-6960-4E14-9B3B-C3208D15D026}"/>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11</a:t>
            </a:fld>
            <a:endParaRPr lang="zh-TW" altLang="en-US">
              <a:solidFill>
                <a:prstClr val="black">
                  <a:tint val="75000"/>
                </a:prstClr>
              </a:solidFill>
            </a:endParaRPr>
          </a:p>
        </p:txBody>
      </p:sp>
      <p:pic>
        <p:nvPicPr>
          <p:cNvPr id="8" name="Content Placeholder 7">
            <a:extLst>
              <a:ext uri="{FF2B5EF4-FFF2-40B4-BE49-F238E27FC236}">
                <a16:creationId xmlns:a16="http://schemas.microsoft.com/office/drawing/2014/main" id="{677BD3A4-7896-8349-A863-DEE5F104FCE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1648" y="1417638"/>
            <a:ext cx="7580704" cy="4527364"/>
          </a:xfrm>
        </p:spPr>
      </p:pic>
    </p:spTree>
    <p:extLst>
      <p:ext uri="{BB962C8B-B14F-4D97-AF65-F5344CB8AC3E}">
        <p14:creationId xmlns:p14="http://schemas.microsoft.com/office/powerpoint/2010/main" val="425026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997BE-8CDF-4160-86B9-37BB13E2C4F4}"/>
              </a:ext>
            </a:extLst>
          </p:cNvPr>
          <p:cNvSpPr>
            <a:spLocks noGrp="1"/>
          </p:cNvSpPr>
          <p:nvPr>
            <p:ph type="title"/>
          </p:nvPr>
        </p:nvSpPr>
        <p:spPr>
          <a:xfrm>
            <a:off x="539552" y="272141"/>
            <a:ext cx="8229600" cy="1143000"/>
          </a:xfrm>
        </p:spPr>
        <p:txBody>
          <a:bodyPr>
            <a:normAutofit/>
          </a:bodyPr>
          <a:lstStyle/>
          <a:p>
            <a:r>
              <a:rPr lang="en-GB" sz="3600" b="1" dirty="0"/>
              <a:t>GILO 1 Problem Solving Skills in ELCs</a:t>
            </a:r>
          </a:p>
        </p:txBody>
      </p:sp>
      <p:pic>
        <p:nvPicPr>
          <p:cNvPr id="6" name="Content Placeholder 5">
            <a:extLst>
              <a:ext uri="{FF2B5EF4-FFF2-40B4-BE49-F238E27FC236}">
                <a16:creationId xmlns:a16="http://schemas.microsoft.com/office/drawing/2014/main" id="{0CDDAB38-E27F-4FDD-AAC1-248F35D61EA5}"/>
              </a:ext>
            </a:extLst>
          </p:cNvPr>
          <p:cNvPicPr>
            <a:picLocks noGrp="1" noChangeAspect="1"/>
          </p:cNvPicPr>
          <p:nvPr>
            <p:ph idx="1"/>
          </p:nvPr>
        </p:nvPicPr>
        <p:blipFill>
          <a:blip r:embed="rId2"/>
          <a:stretch>
            <a:fillRect/>
          </a:stretch>
        </p:blipFill>
        <p:spPr>
          <a:xfrm>
            <a:off x="1043608" y="1556792"/>
            <a:ext cx="7416128" cy="4457567"/>
          </a:xfrm>
          <a:prstGeom prst="rect">
            <a:avLst/>
          </a:prstGeom>
        </p:spPr>
      </p:pic>
      <p:sp>
        <p:nvSpPr>
          <p:cNvPr id="4" name="Slide Number Placeholder 3">
            <a:extLst>
              <a:ext uri="{FF2B5EF4-FFF2-40B4-BE49-F238E27FC236}">
                <a16:creationId xmlns:a16="http://schemas.microsoft.com/office/drawing/2014/main" id="{B03AB203-35C3-4A25-9DCF-798C33A0ED66}"/>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12</a:t>
            </a:fld>
            <a:endParaRPr lang="zh-TW" altLang="en-US">
              <a:solidFill>
                <a:prstClr val="black">
                  <a:tint val="75000"/>
                </a:prstClr>
              </a:solidFill>
            </a:endParaRPr>
          </a:p>
        </p:txBody>
      </p:sp>
    </p:spTree>
    <p:extLst>
      <p:ext uri="{BB962C8B-B14F-4D97-AF65-F5344CB8AC3E}">
        <p14:creationId xmlns:p14="http://schemas.microsoft.com/office/powerpoint/2010/main" val="107499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9834F-04A1-3B42-9F57-0EB7FB1B4D65}"/>
              </a:ext>
            </a:extLst>
          </p:cNvPr>
          <p:cNvSpPr>
            <a:spLocks noGrp="1"/>
          </p:cNvSpPr>
          <p:nvPr>
            <p:ph type="title"/>
          </p:nvPr>
        </p:nvSpPr>
        <p:spPr/>
        <p:txBody>
          <a:bodyPr/>
          <a:lstStyle/>
          <a:p>
            <a:r>
              <a:rPr lang="en-GB" b="1" dirty="0"/>
              <a:t>GILO 1 Problem Solving Skills</a:t>
            </a:r>
            <a:endParaRPr lang="en-US" b="1" dirty="0"/>
          </a:p>
        </p:txBody>
      </p:sp>
      <p:sp>
        <p:nvSpPr>
          <p:cNvPr id="3" name="Content Placeholder 2">
            <a:extLst>
              <a:ext uri="{FF2B5EF4-FFF2-40B4-BE49-F238E27FC236}">
                <a16:creationId xmlns:a16="http://schemas.microsoft.com/office/drawing/2014/main" id="{860F8C33-B564-E742-82CE-02FA0C3BFB8A}"/>
              </a:ext>
            </a:extLst>
          </p:cNvPr>
          <p:cNvSpPr>
            <a:spLocks noGrp="1"/>
          </p:cNvSpPr>
          <p:nvPr>
            <p:ph idx="1"/>
          </p:nvPr>
        </p:nvSpPr>
        <p:spPr>
          <a:xfrm>
            <a:off x="611560" y="1417638"/>
            <a:ext cx="8229600" cy="4525963"/>
          </a:xfrm>
        </p:spPr>
        <p:txBody>
          <a:bodyPr>
            <a:normAutofit/>
          </a:bodyPr>
          <a:lstStyle/>
          <a:p>
            <a:r>
              <a:rPr lang="en-US" sz="2400" dirty="0"/>
              <a:t>CSL1008 </a:t>
            </a:r>
            <a:br>
              <a:rPr lang="en-US" sz="2400" dirty="0"/>
            </a:br>
            <a:r>
              <a:rPr lang="en-US" sz="2400" dirty="0"/>
              <a:t>Strong service agency involvement</a:t>
            </a:r>
          </a:p>
          <a:p>
            <a:endParaRPr lang="en-US" sz="2400" dirty="0"/>
          </a:p>
          <a:p>
            <a:r>
              <a:rPr lang="en-US" sz="2400" dirty="0">
                <a:sym typeface="Wingdings" pitchFamily="2" charset="2"/>
              </a:rPr>
              <a:t>GEL1003 </a:t>
            </a:r>
            <a:br>
              <a:rPr lang="en-US" sz="2400" dirty="0">
                <a:sym typeface="Wingdings" pitchFamily="2" charset="2"/>
              </a:rPr>
            </a:br>
            <a:r>
              <a:rPr lang="en-US" sz="2400" dirty="0">
                <a:sym typeface="Wingdings" pitchFamily="2" charset="2"/>
              </a:rPr>
              <a:t>Individual work/self-arranged activities</a:t>
            </a:r>
          </a:p>
          <a:p>
            <a:endParaRPr lang="en-US" sz="2400" dirty="0">
              <a:sym typeface="Wingdings" pitchFamily="2" charset="2"/>
            </a:endParaRPr>
          </a:p>
          <a:p>
            <a:r>
              <a:rPr lang="en-US" sz="2400" dirty="0"/>
              <a:t>Other courses  </a:t>
            </a:r>
            <a:br>
              <a:rPr lang="en-US" sz="2400" dirty="0"/>
            </a:br>
            <a:r>
              <a:rPr lang="en-US" sz="2400" dirty="0"/>
              <a:t>Students might find it easier to develop GILO 1 via f2f EL activities</a:t>
            </a:r>
            <a:endParaRPr lang="en-US" sz="2400" dirty="0">
              <a:sym typeface="Wingdings" pitchFamily="2" charset="2"/>
            </a:endParaRPr>
          </a:p>
          <a:p>
            <a:endParaRPr lang="en-US" sz="2400" dirty="0">
              <a:sym typeface="Wingdings" pitchFamily="2" charset="2"/>
            </a:endParaRPr>
          </a:p>
        </p:txBody>
      </p:sp>
      <p:sp>
        <p:nvSpPr>
          <p:cNvPr id="4" name="Slide Number Placeholder 3">
            <a:extLst>
              <a:ext uri="{FF2B5EF4-FFF2-40B4-BE49-F238E27FC236}">
                <a16:creationId xmlns:a16="http://schemas.microsoft.com/office/drawing/2014/main" id="{061C5B11-F6D0-CF42-9478-4302E6E6087C}"/>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13</a:t>
            </a:fld>
            <a:endParaRPr lang="zh-TW" altLang="en-US">
              <a:solidFill>
                <a:prstClr val="black">
                  <a:tint val="75000"/>
                </a:prstClr>
              </a:solidFill>
            </a:endParaRPr>
          </a:p>
        </p:txBody>
      </p:sp>
      <p:sp>
        <p:nvSpPr>
          <p:cNvPr id="5" name="Arrow: Up 4">
            <a:extLst>
              <a:ext uri="{FF2B5EF4-FFF2-40B4-BE49-F238E27FC236}">
                <a16:creationId xmlns:a16="http://schemas.microsoft.com/office/drawing/2014/main" id="{6EA3DC29-D976-4C0F-BBAD-4694474A3386}"/>
              </a:ext>
            </a:extLst>
          </p:cNvPr>
          <p:cNvSpPr/>
          <p:nvPr/>
        </p:nvSpPr>
        <p:spPr>
          <a:xfrm>
            <a:off x="2267744" y="1484784"/>
            <a:ext cx="1440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Up 5">
            <a:extLst>
              <a:ext uri="{FF2B5EF4-FFF2-40B4-BE49-F238E27FC236}">
                <a16:creationId xmlns:a16="http://schemas.microsoft.com/office/drawing/2014/main" id="{26CE1500-6E84-4BC0-A60F-3BF1F1CBA7FB}"/>
              </a:ext>
            </a:extLst>
          </p:cNvPr>
          <p:cNvSpPr/>
          <p:nvPr/>
        </p:nvSpPr>
        <p:spPr>
          <a:xfrm>
            <a:off x="2267744" y="2708920"/>
            <a:ext cx="1440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12CC6CEA-9311-4C68-B949-FB83E3DE6F2C}"/>
              </a:ext>
            </a:extLst>
          </p:cNvPr>
          <p:cNvSpPr/>
          <p:nvPr/>
        </p:nvSpPr>
        <p:spPr>
          <a:xfrm>
            <a:off x="2987824" y="4005064"/>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5892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9EFD-75DF-457A-B4DA-F3083C8D450B}"/>
              </a:ext>
            </a:extLst>
          </p:cNvPr>
          <p:cNvSpPr>
            <a:spLocks noGrp="1"/>
          </p:cNvSpPr>
          <p:nvPr>
            <p:ph type="title"/>
          </p:nvPr>
        </p:nvSpPr>
        <p:spPr>
          <a:xfrm>
            <a:off x="611560" y="433104"/>
            <a:ext cx="8229600" cy="1143000"/>
          </a:xfrm>
        </p:spPr>
        <p:txBody>
          <a:bodyPr>
            <a:normAutofit/>
          </a:bodyPr>
          <a:lstStyle/>
          <a:p>
            <a:r>
              <a:rPr lang="en-GB" sz="3600" b="1" dirty="0"/>
              <a:t>GILO 3 Creative Thinking Skills in ELCs</a:t>
            </a:r>
          </a:p>
        </p:txBody>
      </p:sp>
      <p:pic>
        <p:nvPicPr>
          <p:cNvPr id="5" name="Content Placeholder 4">
            <a:extLst>
              <a:ext uri="{FF2B5EF4-FFF2-40B4-BE49-F238E27FC236}">
                <a16:creationId xmlns:a16="http://schemas.microsoft.com/office/drawing/2014/main" id="{59857C3B-986E-4884-B0D0-5BE62C24FC49}"/>
              </a:ext>
            </a:extLst>
          </p:cNvPr>
          <p:cNvPicPr>
            <a:picLocks noGrp="1" noChangeAspect="1"/>
          </p:cNvPicPr>
          <p:nvPr>
            <p:ph idx="1"/>
          </p:nvPr>
        </p:nvPicPr>
        <p:blipFill>
          <a:blip r:embed="rId2"/>
          <a:stretch>
            <a:fillRect/>
          </a:stretch>
        </p:blipFill>
        <p:spPr>
          <a:xfrm>
            <a:off x="1043608" y="1581270"/>
            <a:ext cx="6984776" cy="4198297"/>
          </a:xfrm>
          <a:prstGeom prst="rect">
            <a:avLst/>
          </a:prstGeom>
        </p:spPr>
      </p:pic>
      <p:sp>
        <p:nvSpPr>
          <p:cNvPr id="4" name="Slide Number Placeholder 3">
            <a:extLst>
              <a:ext uri="{FF2B5EF4-FFF2-40B4-BE49-F238E27FC236}">
                <a16:creationId xmlns:a16="http://schemas.microsoft.com/office/drawing/2014/main" id="{4DB45E2B-40CD-4E0D-B817-0813C1964C19}"/>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14</a:t>
            </a:fld>
            <a:endParaRPr lang="zh-TW" altLang="en-US">
              <a:solidFill>
                <a:prstClr val="black">
                  <a:tint val="75000"/>
                </a:prstClr>
              </a:solidFill>
            </a:endParaRPr>
          </a:p>
        </p:txBody>
      </p:sp>
    </p:spTree>
    <p:extLst>
      <p:ext uri="{BB962C8B-B14F-4D97-AF65-F5344CB8AC3E}">
        <p14:creationId xmlns:p14="http://schemas.microsoft.com/office/powerpoint/2010/main" val="1365463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CBF89-AC13-CA4B-BE22-79B76C98D0F0}"/>
              </a:ext>
            </a:extLst>
          </p:cNvPr>
          <p:cNvSpPr>
            <a:spLocks noGrp="1"/>
          </p:cNvSpPr>
          <p:nvPr>
            <p:ph type="title"/>
          </p:nvPr>
        </p:nvSpPr>
        <p:spPr/>
        <p:txBody>
          <a:bodyPr/>
          <a:lstStyle/>
          <a:p>
            <a:r>
              <a:rPr lang="en-GB" b="1" dirty="0"/>
              <a:t>GILO 3 Creative Thinking Skills</a:t>
            </a:r>
            <a:endParaRPr lang="en-US" b="1" dirty="0"/>
          </a:p>
        </p:txBody>
      </p:sp>
      <p:sp>
        <p:nvSpPr>
          <p:cNvPr id="3" name="Content Placeholder 2">
            <a:extLst>
              <a:ext uri="{FF2B5EF4-FFF2-40B4-BE49-F238E27FC236}">
                <a16:creationId xmlns:a16="http://schemas.microsoft.com/office/drawing/2014/main" id="{0AFB8B97-8F1D-B545-A926-F50E98F28C32}"/>
              </a:ext>
            </a:extLst>
          </p:cNvPr>
          <p:cNvSpPr>
            <a:spLocks noGrp="1"/>
          </p:cNvSpPr>
          <p:nvPr>
            <p:ph idx="1"/>
          </p:nvPr>
        </p:nvSpPr>
        <p:spPr>
          <a:xfrm>
            <a:off x="971600" y="1417638"/>
            <a:ext cx="7499176" cy="4525963"/>
          </a:xfrm>
        </p:spPr>
        <p:txBody>
          <a:bodyPr>
            <a:normAutofit/>
          </a:bodyPr>
          <a:lstStyle/>
          <a:p>
            <a:pPr marL="0" indent="0">
              <a:buNone/>
            </a:pPr>
            <a:r>
              <a:rPr lang="en-US" sz="2800" dirty="0"/>
              <a:t>GEL1003</a:t>
            </a:r>
          </a:p>
          <a:p>
            <a:r>
              <a:rPr lang="en-US" sz="2800" dirty="0">
                <a:sym typeface="Wingdings" pitchFamily="2" charset="2"/>
              </a:rPr>
              <a:t>Individual work/self-arranged activities</a:t>
            </a:r>
          </a:p>
          <a:p>
            <a:r>
              <a:rPr lang="en-US" sz="2800" dirty="0">
                <a:sym typeface="Wingdings" pitchFamily="2" charset="2"/>
              </a:rPr>
              <a:t>Fewer constraints from physical contexts.</a:t>
            </a:r>
          </a:p>
          <a:p>
            <a:endParaRPr lang="en-US" sz="2800" dirty="0"/>
          </a:p>
          <a:p>
            <a:pPr marL="0" indent="0">
              <a:buNone/>
            </a:pPr>
            <a:r>
              <a:rPr lang="en-US" sz="2800" dirty="0"/>
              <a:t>Other courses </a:t>
            </a:r>
          </a:p>
          <a:p>
            <a:r>
              <a:rPr lang="en-US" sz="2800" dirty="0"/>
              <a:t>Students might have less chance to apply GILO 3 through online EL activities</a:t>
            </a:r>
            <a:endParaRPr lang="en-US" sz="2800" dirty="0">
              <a:sym typeface="Wingdings" pitchFamily="2" charset="2"/>
            </a:endParaRPr>
          </a:p>
          <a:p>
            <a:endParaRPr lang="en-US" sz="2800" dirty="0"/>
          </a:p>
        </p:txBody>
      </p:sp>
      <p:sp>
        <p:nvSpPr>
          <p:cNvPr id="4" name="Slide Number Placeholder 3">
            <a:extLst>
              <a:ext uri="{FF2B5EF4-FFF2-40B4-BE49-F238E27FC236}">
                <a16:creationId xmlns:a16="http://schemas.microsoft.com/office/drawing/2014/main" id="{44FDBCCF-A16F-E448-A530-1B189E1E7DEC}"/>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15</a:t>
            </a:fld>
            <a:endParaRPr lang="zh-TW" altLang="en-US">
              <a:solidFill>
                <a:prstClr val="black">
                  <a:tint val="75000"/>
                </a:prstClr>
              </a:solidFill>
            </a:endParaRPr>
          </a:p>
        </p:txBody>
      </p:sp>
      <p:sp>
        <p:nvSpPr>
          <p:cNvPr id="5" name="Arrow: Up 4">
            <a:extLst>
              <a:ext uri="{FF2B5EF4-FFF2-40B4-BE49-F238E27FC236}">
                <a16:creationId xmlns:a16="http://schemas.microsoft.com/office/drawing/2014/main" id="{C9E6C5F2-C4B6-49FE-B20C-D4EB327C5CE7}"/>
              </a:ext>
            </a:extLst>
          </p:cNvPr>
          <p:cNvSpPr/>
          <p:nvPr/>
        </p:nvSpPr>
        <p:spPr>
          <a:xfrm>
            <a:off x="2484427" y="1556792"/>
            <a:ext cx="1440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F50E0AE0-EC87-4737-B7AB-AD5DE7D8677A}"/>
              </a:ext>
            </a:extLst>
          </p:cNvPr>
          <p:cNvSpPr/>
          <p:nvPr/>
        </p:nvSpPr>
        <p:spPr>
          <a:xfrm>
            <a:off x="3203848" y="3068960"/>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656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7C614-D1AF-40B6-A1DD-342B955E390E}"/>
              </a:ext>
            </a:extLst>
          </p:cNvPr>
          <p:cNvSpPr>
            <a:spLocks noGrp="1"/>
          </p:cNvSpPr>
          <p:nvPr>
            <p:ph type="title"/>
          </p:nvPr>
        </p:nvSpPr>
        <p:spPr/>
        <p:txBody>
          <a:bodyPr>
            <a:noAutofit/>
          </a:bodyPr>
          <a:lstStyle/>
          <a:p>
            <a:r>
              <a:rPr lang="en-GB" sz="3600" b="1" dirty="0"/>
              <a:t>GILO 4 Communication Skills in CSLCs</a:t>
            </a:r>
          </a:p>
        </p:txBody>
      </p:sp>
      <p:pic>
        <p:nvPicPr>
          <p:cNvPr id="5" name="Content Placeholder 4">
            <a:extLst>
              <a:ext uri="{FF2B5EF4-FFF2-40B4-BE49-F238E27FC236}">
                <a16:creationId xmlns:a16="http://schemas.microsoft.com/office/drawing/2014/main" id="{E639A147-0A74-465C-B700-A5ECB1B6360F}"/>
              </a:ext>
            </a:extLst>
          </p:cNvPr>
          <p:cNvPicPr>
            <a:picLocks noGrp="1" noChangeAspect="1"/>
          </p:cNvPicPr>
          <p:nvPr>
            <p:ph idx="1"/>
          </p:nvPr>
        </p:nvPicPr>
        <p:blipFill>
          <a:blip r:embed="rId2"/>
          <a:stretch>
            <a:fillRect/>
          </a:stretch>
        </p:blipFill>
        <p:spPr>
          <a:xfrm>
            <a:off x="1106250" y="1628800"/>
            <a:ext cx="6931499" cy="4166274"/>
          </a:xfrm>
          <a:prstGeom prst="rect">
            <a:avLst/>
          </a:prstGeom>
        </p:spPr>
      </p:pic>
      <p:sp>
        <p:nvSpPr>
          <p:cNvPr id="4" name="Slide Number Placeholder 3">
            <a:extLst>
              <a:ext uri="{FF2B5EF4-FFF2-40B4-BE49-F238E27FC236}">
                <a16:creationId xmlns:a16="http://schemas.microsoft.com/office/drawing/2014/main" id="{A637D112-56BD-4343-AE10-00909331C982}"/>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16</a:t>
            </a:fld>
            <a:endParaRPr lang="zh-TW" altLang="en-US">
              <a:solidFill>
                <a:prstClr val="black">
                  <a:tint val="75000"/>
                </a:prstClr>
              </a:solidFill>
            </a:endParaRPr>
          </a:p>
        </p:txBody>
      </p:sp>
    </p:spTree>
    <p:extLst>
      <p:ext uri="{BB962C8B-B14F-4D97-AF65-F5344CB8AC3E}">
        <p14:creationId xmlns:p14="http://schemas.microsoft.com/office/powerpoint/2010/main" val="3151814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4540-07F0-4127-B74C-3EB1BAFF88A0}"/>
              </a:ext>
            </a:extLst>
          </p:cNvPr>
          <p:cNvSpPr>
            <a:spLocks noGrp="1"/>
          </p:cNvSpPr>
          <p:nvPr>
            <p:ph type="title"/>
          </p:nvPr>
        </p:nvSpPr>
        <p:spPr>
          <a:xfrm>
            <a:off x="457200" y="333279"/>
            <a:ext cx="8229600" cy="1143000"/>
          </a:xfrm>
        </p:spPr>
        <p:txBody>
          <a:bodyPr>
            <a:normAutofit/>
          </a:bodyPr>
          <a:lstStyle/>
          <a:p>
            <a:r>
              <a:rPr lang="en-GB" sz="3600" b="1" dirty="0"/>
              <a:t>GILO 5 Social Interaction Skills in CSLCs</a:t>
            </a:r>
          </a:p>
        </p:txBody>
      </p:sp>
      <p:sp>
        <p:nvSpPr>
          <p:cNvPr id="4" name="Slide Number Placeholder 3">
            <a:extLst>
              <a:ext uri="{FF2B5EF4-FFF2-40B4-BE49-F238E27FC236}">
                <a16:creationId xmlns:a16="http://schemas.microsoft.com/office/drawing/2014/main" id="{9E2C272F-F4A2-4DB2-B5F7-5973BFC33797}"/>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17</a:t>
            </a:fld>
            <a:endParaRPr lang="zh-TW" altLang="en-US">
              <a:solidFill>
                <a:prstClr val="black">
                  <a:tint val="75000"/>
                </a:prstClr>
              </a:solidFill>
            </a:endParaRPr>
          </a:p>
        </p:txBody>
      </p:sp>
      <p:pic>
        <p:nvPicPr>
          <p:cNvPr id="8" name="Content Placeholder 7">
            <a:extLst>
              <a:ext uri="{FF2B5EF4-FFF2-40B4-BE49-F238E27FC236}">
                <a16:creationId xmlns:a16="http://schemas.microsoft.com/office/drawing/2014/main" id="{0630D76B-2FDD-7D4D-98BA-779D2A9FB45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095" y="1493419"/>
            <a:ext cx="7465810" cy="4458747"/>
          </a:xfrm>
        </p:spPr>
      </p:pic>
    </p:spTree>
    <p:extLst>
      <p:ext uri="{BB962C8B-B14F-4D97-AF65-F5344CB8AC3E}">
        <p14:creationId xmlns:p14="http://schemas.microsoft.com/office/powerpoint/2010/main" val="2519674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5BD28-815E-FA41-BC0E-35A4D8DF5B27}"/>
              </a:ext>
            </a:extLst>
          </p:cNvPr>
          <p:cNvSpPr>
            <a:spLocks noGrp="1"/>
          </p:cNvSpPr>
          <p:nvPr>
            <p:ph type="title"/>
          </p:nvPr>
        </p:nvSpPr>
        <p:spPr/>
        <p:txBody>
          <a:bodyPr>
            <a:noAutofit/>
          </a:bodyPr>
          <a:lstStyle/>
          <a:p>
            <a:r>
              <a:rPr lang="en-GB" sz="3600" b="1" dirty="0"/>
              <a:t>GILO 4 Communication Skills &amp;</a:t>
            </a:r>
            <a:br>
              <a:rPr lang="en-GB" sz="3600" b="1" dirty="0"/>
            </a:br>
            <a:r>
              <a:rPr lang="en-GB" sz="3600" b="1" dirty="0"/>
              <a:t>GILO 5 Social Interaction Skills</a:t>
            </a:r>
            <a:endParaRPr lang="en-US" sz="3600" b="1" dirty="0"/>
          </a:p>
        </p:txBody>
      </p:sp>
      <p:sp>
        <p:nvSpPr>
          <p:cNvPr id="3" name="Content Placeholder 2">
            <a:extLst>
              <a:ext uri="{FF2B5EF4-FFF2-40B4-BE49-F238E27FC236}">
                <a16:creationId xmlns:a16="http://schemas.microsoft.com/office/drawing/2014/main" id="{E9097D9A-C458-B740-8A1D-EE81E2E718B7}"/>
              </a:ext>
            </a:extLst>
          </p:cNvPr>
          <p:cNvSpPr>
            <a:spLocks noGrp="1"/>
          </p:cNvSpPr>
          <p:nvPr>
            <p:ph idx="1"/>
          </p:nvPr>
        </p:nvSpPr>
        <p:spPr/>
        <p:txBody>
          <a:bodyPr>
            <a:normAutofit fontScale="92500" lnSpcReduction="20000"/>
          </a:bodyPr>
          <a:lstStyle/>
          <a:p>
            <a:pPr marL="0" indent="0">
              <a:buNone/>
            </a:pPr>
            <a:r>
              <a:rPr lang="en-US" dirty="0"/>
              <a:t>CSL1008</a:t>
            </a:r>
          </a:p>
          <a:p>
            <a:r>
              <a:rPr lang="en-US" dirty="0"/>
              <a:t>Partner agency assigned individual supervisors for each group.</a:t>
            </a:r>
          </a:p>
          <a:p>
            <a:r>
              <a:rPr lang="en-US" dirty="0"/>
              <a:t>Plenty of Online communication</a:t>
            </a:r>
            <a:r>
              <a:rPr lang="en-US" dirty="0">
                <a:sym typeface="Wingdings" pitchFamily="2" charset="2"/>
              </a:rPr>
              <a:t> not affected by change of L&amp;T mode</a:t>
            </a:r>
          </a:p>
          <a:p>
            <a:pPr marL="0" indent="0">
              <a:buNone/>
            </a:pPr>
            <a:endParaRPr lang="en-US" dirty="0">
              <a:sym typeface="Wingdings" pitchFamily="2" charset="2"/>
            </a:endParaRPr>
          </a:p>
          <a:p>
            <a:pPr marL="0" indent="0">
              <a:buNone/>
            </a:pPr>
            <a:r>
              <a:rPr lang="en-US" dirty="0">
                <a:sym typeface="Wingdings" pitchFamily="2" charset="2"/>
              </a:rPr>
              <a:t>Other courses </a:t>
            </a:r>
          </a:p>
          <a:p>
            <a:r>
              <a:rPr lang="en-US" dirty="0">
                <a:sym typeface="Wingdings" pitchFamily="2" charset="2"/>
              </a:rPr>
              <a:t>Students might have less chance for direct contact with the service target</a:t>
            </a:r>
          </a:p>
          <a:p>
            <a:r>
              <a:rPr lang="en-US" dirty="0">
                <a:sym typeface="Wingdings" pitchFamily="2" charset="2"/>
              </a:rPr>
              <a:t>Fewer opportunities to practice GILO 4 &amp; GILO 5</a:t>
            </a:r>
            <a:endParaRPr lang="en-US" dirty="0"/>
          </a:p>
        </p:txBody>
      </p:sp>
      <p:sp>
        <p:nvSpPr>
          <p:cNvPr id="4" name="Slide Number Placeholder 3">
            <a:extLst>
              <a:ext uri="{FF2B5EF4-FFF2-40B4-BE49-F238E27FC236}">
                <a16:creationId xmlns:a16="http://schemas.microsoft.com/office/drawing/2014/main" id="{CF90FE16-FCA1-EF45-B4FA-6BEC71389425}"/>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18</a:t>
            </a:fld>
            <a:endParaRPr lang="zh-TW" altLang="en-US">
              <a:solidFill>
                <a:prstClr val="black">
                  <a:tint val="75000"/>
                </a:prstClr>
              </a:solidFill>
            </a:endParaRPr>
          </a:p>
        </p:txBody>
      </p:sp>
      <p:sp>
        <p:nvSpPr>
          <p:cNvPr id="5" name="Arrow: Up 4">
            <a:extLst>
              <a:ext uri="{FF2B5EF4-FFF2-40B4-BE49-F238E27FC236}">
                <a16:creationId xmlns:a16="http://schemas.microsoft.com/office/drawing/2014/main" id="{B8D1CBBD-C5DC-4BCC-A128-15E8456D9548}"/>
              </a:ext>
            </a:extLst>
          </p:cNvPr>
          <p:cNvSpPr/>
          <p:nvPr/>
        </p:nvSpPr>
        <p:spPr>
          <a:xfrm>
            <a:off x="2123728" y="1772816"/>
            <a:ext cx="144016"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E95A06BA-13EF-4ABC-8792-4817BDC23159}"/>
              </a:ext>
            </a:extLst>
          </p:cNvPr>
          <p:cNvSpPr/>
          <p:nvPr/>
        </p:nvSpPr>
        <p:spPr>
          <a:xfrm>
            <a:off x="3131840" y="4005064"/>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7470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25AE6-3E97-467F-810F-9440C9416487}"/>
              </a:ext>
            </a:extLst>
          </p:cNvPr>
          <p:cNvSpPr>
            <a:spLocks noGrp="1"/>
          </p:cNvSpPr>
          <p:nvPr>
            <p:ph type="title"/>
          </p:nvPr>
        </p:nvSpPr>
        <p:spPr>
          <a:xfrm>
            <a:off x="107504" y="274638"/>
            <a:ext cx="8928992" cy="599703"/>
          </a:xfrm>
        </p:spPr>
        <p:txBody>
          <a:bodyPr>
            <a:noAutofit/>
          </a:bodyPr>
          <a:lstStyle/>
          <a:p>
            <a:r>
              <a:rPr lang="en-GB" sz="2800" b="1" dirty="0"/>
              <a:t>Feedback from students - </a:t>
            </a:r>
            <a:br>
              <a:rPr lang="en-GB" sz="2800" b="1" dirty="0"/>
            </a:br>
            <a:r>
              <a:rPr lang="en-GB" sz="2800" b="1" dirty="0"/>
              <a:t>Practical aspects and issues arising from course delivery</a:t>
            </a:r>
          </a:p>
        </p:txBody>
      </p:sp>
      <p:sp>
        <p:nvSpPr>
          <p:cNvPr id="4" name="Slide Number Placeholder 3">
            <a:extLst>
              <a:ext uri="{FF2B5EF4-FFF2-40B4-BE49-F238E27FC236}">
                <a16:creationId xmlns:a16="http://schemas.microsoft.com/office/drawing/2014/main" id="{891AFEB2-7684-4C8E-B100-5A40A1243D30}"/>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19</a:t>
            </a:fld>
            <a:endParaRPr lang="zh-TW" altLang="en-US">
              <a:solidFill>
                <a:prstClr val="black">
                  <a:tint val="75000"/>
                </a:prstClr>
              </a:solidFill>
            </a:endParaRPr>
          </a:p>
        </p:txBody>
      </p:sp>
      <p:graphicFrame>
        <p:nvGraphicFramePr>
          <p:cNvPr id="5" name="Content Placeholder 5">
            <a:extLst>
              <a:ext uri="{FF2B5EF4-FFF2-40B4-BE49-F238E27FC236}">
                <a16:creationId xmlns:a16="http://schemas.microsoft.com/office/drawing/2014/main" id="{96295426-61BA-475A-AB1A-417856292C14}"/>
              </a:ext>
            </a:extLst>
          </p:cNvPr>
          <p:cNvGraphicFramePr>
            <a:graphicFrameLocks/>
          </p:cNvGraphicFramePr>
          <p:nvPr>
            <p:extLst>
              <p:ext uri="{D42A27DB-BD31-4B8C-83A1-F6EECF244321}">
                <p14:modId xmlns:p14="http://schemas.microsoft.com/office/powerpoint/2010/main" val="347419260"/>
              </p:ext>
            </p:extLst>
          </p:nvPr>
        </p:nvGraphicFramePr>
        <p:xfrm>
          <a:off x="457200" y="1055395"/>
          <a:ext cx="8229600" cy="5562041"/>
        </p:xfrm>
        <a:graphic>
          <a:graphicData uri="http://schemas.openxmlformats.org/drawingml/2006/table">
            <a:tbl>
              <a:tblPr firstRow="1" bandRow="1">
                <a:tableStyleId>{5C22544A-7EE6-4342-B048-85BDC9FD1C3A}</a:tableStyleId>
              </a:tblPr>
              <a:tblGrid>
                <a:gridCol w="3250704">
                  <a:extLst>
                    <a:ext uri="{9D8B030D-6E8A-4147-A177-3AD203B41FA5}">
                      <a16:colId xmlns:a16="http://schemas.microsoft.com/office/drawing/2014/main" val="4225525369"/>
                    </a:ext>
                  </a:extLst>
                </a:gridCol>
                <a:gridCol w="1584176">
                  <a:extLst>
                    <a:ext uri="{9D8B030D-6E8A-4147-A177-3AD203B41FA5}">
                      <a16:colId xmlns:a16="http://schemas.microsoft.com/office/drawing/2014/main" val="1317373953"/>
                    </a:ext>
                  </a:extLst>
                </a:gridCol>
                <a:gridCol w="1440160">
                  <a:extLst>
                    <a:ext uri="{9D8B030D-6E8A-4147-A177-3AD203B41FA5}">
                      <a16:colId xmlns:a16="http://schemas.microsoft.com/office/drawing/2014/main" val="4071033064"/>
                    </a:ext>
                  </a:extLst>
                </a:gridCol>
                <a:gridCol w="1080120">
                  <a:extLst>
                    <a:ext uri="{9D8B030D-6E8A-4147-A177-3AD203B41FA5}">
                      <a16:colId xmlns:a16="http://schemas.microsoft.com/office/drawing/2014/main" val="3910321272"/>
                    </a:ext>
                  </a:extLst>
                </a:gridCol>
                <a:gridCol w="874440">
                  <a:extLst>
                    <a:ext uri="{9D8B030D-6E8A-4147-A177-3AD203B41FA5}">
                      <a16:colId xmlns:a16="http://schemas.microsoft.com/office/drawing/2014/main" val="888001686"/>
                    </a:ext>
                  </a:extLst>
                </a:gridCol>
              </a:tblGrid>
              <a:tr h="1262335">
                <a:tc>
                  <a:txBody>
                    <a:bodyPr/>
                    <a:lstStyle/>
                    <a:p>
                      <a:pPr algn="ctr"/>
                      <a:r>
                        <a:rPr lang="en-GB" sz="1600" dirty="0"/>
                        <a:t>Response rate: 25.81% (40/155)</a:t>
                      </a:r>
                    </a:p>
                  </a:txBody>
                  <a:tcPr anchor="ctr"/>
                </a:tc>
                <a:tc gridSpan="2">
                  <a:txBody>
                    <a:bodyPr/>
                    <a:lstStyle/>
                    <a:p>
                      <a:pPr algn="ctr"/>
                      <a:r>
                        <a:rPr lang="en-GB" sz="1400" dirty="0"/>
                        <a:t>Scores (Strongly Agree: 5, Agree: 4, </a:t>
                      </a:r>
                    </a:p>
                    <a:p>
                      <a:pPr algn="ctr"/>
                      <a:r>
                        <a:rPr lang="en-GB" sz="1400" dirty="0"/>
                        <a:t>Neutral: 3, Disagree: 2, Strongly </a:t>
                      </a:r>
                    </a:p>
                    <a:p>
                      <a:pPr algn="ctr"/>
                      <a:r>
                        <a:rPr lang="en-GB" sz="1400" dirty="0"/>
                        <a:t>Disagree: 1) </a:t>
                      </a:r>
                    </a:p>
                    <a:p>
                      <a:pPr algn="ctr"/>
                      <a:r>
                        <a:rPr lang="en-GB" sz="1400" dirty="0"/>
                        <a:t>Formula: total score / total number of </a:t>
                      </a:r>
                    </a:p>
                    <a:p>
                      <a:pPr algn="ctr"/>
                      <a:r>
                        <a:rPr lang="en-GB" sz="1400" dirty="0"/>
                        <a:t>respondents </a:t>
                      </a:r>
                    </a:p>
                  </a:txBody>
                  <a:tcPr anchor="ctr"/>
                </a:tc>
                <a:tc hMerge="1">
                  <a:txBody>
                    <a:bodyPr/>
                    <a:lstStyle/>
                    <a:p>
                      <a:endParaRPr lang="en-GB" dirty="0"/>
                    </a:p>
                  </a:txBody>
                  <a:tcPr/>
                </a:tc>
                <a:tc gridSpan="2">
                  <a:txBody>
                    <a:bodyPr/>
                    <a:lstStyle/>
                    <a:p>
                      <a:pPr algn="ctr"/>
                      <a:r>
                        <a:rPr lang="en-GB" sz="1600" dirty="0"/>
                        <a:t>Standard Deviation </a:t>
                      </a:r>
                    </a:p>
                  </a:txBody>
                  <a:tcPr anchor="ctr"/>
                </a:tc>
                <a:tc hMerge="1">
                  <a:txBody>
                    <a:bodyPr/>
                    <a:lstStyle/>
                    <a:p>
                      <a:endParaRPr lang="en-GB" dirty="0"/>
                    </a:p>
                  </a:txBody>
                  <a:tcPr/>
                </a:tc>
                <a:extLst>
                  <a:ext uri="{0D108BD9-81ED-4DB2-BD59-A6C34878D82A}">
                    <a16:rowId xmlns:a16="http://schemas.microsoft.com/office/drawing/2014/main" val="3181825640"/>
                  </a:ext>
                </a:extLst>
              </a:tr>
              <a:tr h="391377">
                <a:tc>
                  <a:txBody>
                    <a:bodyPr/>
                    <a:lstStyle/>
                    <a:p>
                      <a:endParaRPr lang="en-GB" dirty="0"/>
                    </a:p>
                  </a:txBody>
                  <a:tcPr/>
                </a:tc>
                <a:tc>
                  <a:txBody>
                    <a:bodyPr/>
                    <a:lstStyle/>
                    <a:p>
                      <a:pPr algn="ctr"/>
                      <a:r>
                        <a:rPr lang="en-US" sz="1600" b="1" dirty="0"/>
                        <a:t>Pilot 1</a:t>
                      </a:r>
                      <a:endParaRPr lang="en-GB" sz="1600" b="1" dirty="0"/>
                    </a:p>
                  </a:txBody>
                  <a:tcPr anchor="ctr"/>
                </a:tc>
                <a:tc>
                  <a:txBody>
                    <a:bodyPr/>
                    <a:lstStyle/>
                    <a:p>
                      <a:pPr algn="ctr"/>
                      <a:r>
                        <a:rPr lang="en-US" sz="1600" b="1" dirty="0"/>
                        <a:t>Pilot 2</a:t>
                      </a:r>
                      <a:endParaRPr lang="en-GB" sz="1600" b="1" dirty="0"/>
                    </a:p>
                  </a:txBody>
                  <a:tcPr anchor="ctr"/>
                </a:tc>
                <a:tc>
                  <a:txBody>
                    <a:bodyPr/>
                    <a:lstStyle/>
                    <a:p>
                      <a:pPr algn="ctr"/>
                      <a:r>
                        <a:rPr lang="en-US" sz="1600" b="1" dirty="0"/>
                        <a:t>Pilot 1</a:t>
                      </a:r>
                      <a:endParaRPr lang="en-GB" sz="1600" b="1" dirty="0"/>
                    </a:p>
                  </a:txBody>
                  <a:tcPr anchor="ctr"/>
                </a:tc>
                <a:tc>
                  <a:txBody>
                    <a:bodyPr/>
                    <a:lstStyle/>
                    <a:p>
                      <a:pPr algn="ctr"/>
                      <a:r>
                        <a:rPr lang="en-US" sz="1600" b="1" dirty="0"/>
                        <a:t>Pilot 2</a:t>
                      </a:r>
                      <a:endParaRPr lang="en-GB" sz="1600" b="1" dirty="0"/>
                    </a:p>
                  </a:txBody>
                  <a:tcPr anchor="ctr"/>
                </a:tc>
                <a:extLst>
                  <a:ext uri="{0D108BD9-81ED-4DB2-BD59-A6C34878D82A}">
                    <a16:rowId xmlns:a16="http://schemas.microsoft.com/office/drawing/2014/main" val="781401502"/>
                  </a:ext>
                </a:extLst>
              </a:tr>
              <a:tr h="616489">
                <a:tc>
                  <a:txBody>
                    <a:bodyPr/>
                    <a:lstStyle/>
                    <a:p>
                      <a:r>
                        <a:rPr lang="en-GB" sz="1600" dirty="0"/>
                        <a:t>The course schedule was flexible and </a:t>
                      </a:r>
                    </a:p>
                    <a:p>
                      <a:r>
                        <a:rPr lang="en-GB" sz="1600" dirty="0"/>
                        <a:t>enabled me to complete my service/ </a:t>
                      </a:r>
                    </a:p>
                    <a:p>
                      <a:r>
                        <a:rPr lang="en-GB" sz="1600" dirty="0"/>
                        <a:t>experiential learning. </a:t>
                      </a:r>
                    </a:p>
                  </a:txBody>
                  <a:tcPr/>
                </a:tc>
                <a:tc>
                  <a:txBody>
                    <a:bodyPr/>
                    <a:lstStyle/>
                    <a:p>
                      <a:pPr algn="ctr"/>
                      <a:r>
                        <a:rPr lang="en-GB" sz="1800" dirty="0">
                          <a:highlight>
                            <a:srgbClr val="FFFF00"/>
                          </a:highlight>
                        </a:rPr>
                        <a:t>4.20 </a:t>
                      </a:r>
                    </a:p>
                  </a:txBody>
                  <a:tcPr anchor="ctr"/>
                </a:tc>
                <a:tc>
                  <a:txBody>
                    <a:bodyPr/>
                    <a:lstStyle/>
                    <a:p>
                      <a:pPr algn="ctr"/>
                      <a:r>
                        <a:rPr lang="en-GB" sz="1800" dirty="0">
                          <a:highlight>
                            <a:srgbClr val="FFFF00"/>
                          </a:highlight>
                        </a:rPr>
                        <a:t>4.21</a:t>
                      </a:r>
                    </a:p>
                  </a:txBody>
                  <a:tcPr anchor="ctr"/>
                </a:tc>
                <a:tc>
                  <a:txBody>
                    <a:bodyPr/>
                    <a:lstStyle/>
                    <a:p>
                      <a:pPr algn="ctr"/>
                      <a:r>
                        <a:rPr lang="en-GB" sz="1800" dirty="0"/>
                        <a:t>0.34 </a:t>
                      </a:r>
                    </a:p>
                  </a:txBody>
                  <a:tcPr anchor="ctr"/>
                </a:tc>
                <a:tc>
                  <a:txBody>
                    <a:bodyPr/>
                    <a:lstStyle/>
                    <a:p>
                      <a:pPr algn="ctr"/>
                      <a:r>
                        <a:rPr lang="en-GB" sz="1800" dirty="0"/>
                        <a:t>0.34 </a:t>
                      </a:r>
                    </a:p>
                  </a:txBody>
                  <a:tcPr anchor="ctr"/>
                </a:tc>
                <a:extLst>
                  <a:ext uri="{0D108BD9-81ED-4DB2-BD59-A6C34878D82A}">
                    <a16:rowId xmlns:a16="http://schemas.microsoft.com/office/drawing/2014/main" val="2356452752"/>
                  </a:ext>
                </a:extLst>
              </a:tr>
              <a:tr h="616489">
                <a:tc>
                  <a:txBody>
                    <a:bodyPr/>
                    <a:lstStyle/>
                    <a:p>
                      <a:r>
                        <a:rPr lang="en-GB" sz="1600" dirty="0">
                          <a:highlight>
                            <a:srgbClr val="FFFF00"/>
                          </a:highlight>
                        </a:rPr>
                        <a:t>The guidance and support were </a:t>
                      </a:r>
                    </a:p>
                    <a:p>
                      <a:r>
                        <a:rPr lang="en-GB" sz="1600" dirty="0">
                          <a:highlight>
                            <a:srgbClr val="FFFF00"/>
                          </a:highlight>
                        </a:rPr>
                        <a:t>sufficient for me to complete the </a:t>
                      </a:r>
                    </a:p>
                    <a:p>
                      <a:r>
                        <a:rPr lang="en-GB" sz="1600" dirty="0">
                          <a:highlight>
                            <a:srgbClr val="FFFF00"/>
                          </a:highlight>
                        </a:rPr>
                        <a:t>service/ experiential learning. </a:t>
                      </a:r>
                    </a:p>
                  </a:txBody>
                  <a:tcPr/>
                </a:tc>
                <a:tc>
                  <a:txBody>
                    <a:bodyPr/>
                    <a:lstStyle/>
                    <a:p>
                      <a:pPr algn="ctr"/>
                      <a:r>
                        <a:rPr lang="en-GB" sz="1800" dirty="0"/>
                        <a:t>4.14 </a:t>
                      </a:r>
                    </a:p>
                  </a:txBody>
                  <a:tcPr anchor="ctr"/>
                </a:tc>
                <a:tc>
                  <a:txBody>
                    <a:bodyPr/>
                    <a:lstStyle/>
                    <a:p>
                      <a:pPr algn="ctr"/>
                      <a:r>
                        <a:rPr lang="en-GB" sz="1800" dirty="0">
                          <a:highlight>
                            <a:srgbClr val="FFFF00"/>
                          </a:highlight>
                        </a:rPr>
                        <a:t> 4.21 </a:t>
                      </a:r>
                    </a:p>
                  </a:txBody>
                  <a:tcPr anchor="ctr"/>
                </a:tc>
                <a:tc>
                  <a:txBody>
                    <a:bodyPr/>
                    <a:lstStyle/>
                    <a:p>
                      <a:pPr algn="ctr"/>
                      <a:r>
                        <a:rPr lang="en-GB" sz="1800" dirty="0"/>
                        <a:t>0.19 </a:t>
                      </a:r>
                    </a:p>
                  </a:txBody>
                  <a:tcPr anchor="ctr"/>
                </a:tc>
                <a:tc>
                  <a:txBody>
                    <a:bodyPr/>
                    <a:lstStyle/>
                    <a:p>
                      <a:pPr algn="ctr"/>
                      <a:r>
                        <a:rPr lang="en-GB" sz="1800" dirty="0"/>
                        <a:t>0.51 </a:t>
                      </a:r>
                    </a:p>
                  </a:txBody>
                  <a:tcPr anchor="ctr"/>
                </a:tc>
                <a:extLst>
                  <a:ext uri="{0D108BD9-81ED-4DB2-BD59-A6C34878D82A}">
                    <a16:rowId xmlns:a16="http://schemas.microsoft.com/office/drawing/2014/main" val="4011371246"/>
                  </a:ext>
                </a:extLst>
              </a:tr>
              <a:tr h="616489">
                <a:tc>
                  <a:txBody>
                    <a:bodyPr/>
                    <a:lstStyle/>
                    <a:p>
                      <a:r>
                        <a:rPr lang="en-GB" sz="1600" dirty="0"/>
                        <a:t>I understand the expectations on my </a:t>
                      </a:r>
                    </a:p>
                    <a:p>
                      <a:r>
                        <a:rPr lang="en-GB" sz="1600" dirty="0"/>
                        <a:t>commitment to the service/ experiential learning. </a:t>
                      </a:r>
                    </a:p>
                  </a:txBody>
                  <a:tcPr/>
                </a:tc>
                <a:tc>
                  <a:txBody>
                    <a:bodyPr/>
                    <a:lstStyle/>
                    <a:p>
                      <a:pPr algn="ctr"/>
                      <a:r>
                        <a:rPr lang="en-GB" sz="1800" dirty="0"/>
                        <a:t>4.14 </a:t>
                      </a:r>
                    </a:p>
                  </a:txBody>
                  <a:tcPr anchor="ctr"/>
                </a:tc>
                <a:tc>
                  <a:txBody>
                    <a:bodyPr/>
                    <a:lstStyle/>
                    <a:p>
                      <a:pPr algn="ctr"/>
                      <a:r>
                        <a:rPr lang="en-GB" sz="1800" dirty="0"/>
                        <a:t>4.20 </a:t>
                      </a:r>
                    </a:p>
                  </a:txBody>
                  <a:tcPr anchor="ctr"/>
                </a:tc>
                <a:tc>
                  <a:txBody>
                    <a:bodyPr/>
                    <a:lstStyle/>
                    <a:p>
                      <a:pPr algn="ctr"/>
                      <a:r>
                        <a:rPr lang="en-GB" sz="1800" dirty="0"/>
                        <a:t>0.26</a:t>
                      </a:r>
                    </a:p>
                  </a:txBody>
                  <a:tcPr anchor="ctr"/>
                </a:tc>
                <a:tc>
                  <a:txBody>
                    <a:bodyPr/>
                    <a:lstStyle/>
                    <a:p>
                      <a:pPr algn="ctr"/>
                      <a:r>
                        <a:rPr lang="en-GB" sz="1800" dirty="0"/>
                        <a:t> 0.33 </a:t>
                      </a:r>
                    </a:p>
                  </a:txBody>
                  <a:tcPr anchor="ctr"/>
                </a:tc>
                <a:extLst>
                  <a:ext uri="{0D108BD9-81ED-4DB2-BD59-A6C34878D82A}">
                    <a16:rowId xmlns:a16="http://schemas.microsoft.com/office/drawing/2014/main" val="3253824517"/>
                  </a:ext>
                </a:extLst>
              </a:tr>
              <a:tr h="616489">
                <a:tc>
                  <a:txBody>
                    <a:bodyPr/>
                    <a:lstStyle/>
                    <a:p>
                      <a:r>
                        <a:rPr lang="en-GB" sz="1600" dirty="0"/>
                        <a:t>I understand clearly the aims/ objectives of the services/ activities. </a:t>
                      </a:r>
                    </a:p>
                  </a:txBody>
                  <a:tcPr/>
                </a:tc>
                <a:tc>
                  <a:txBody>
                    <a:bodyPr/>
                    <a:lstStyle/>
                    <a:p>
                      <a:pPr algn="ctr"/>
                      <a:r>
                        <a:rPr lang="en-GB" sz="1800" dirty="0">
                          <a:highlight>
                            <a:srgbClr val="FFFF00"/>
                          </a:highlight>
                        </a:rPr>
                        <a:t>4.20</a:t>
                      </a:r>
                    </a:p>
                  </a:txBody>
                  <a:tcPr anchor="ctr"/>
                </a:tc>
                <a:tc>
                  <a:txBody>
                    <a:bodyPr/>
                    <a:lstStyle/>
                    <a:p>
                      <a:pPr algn="ctr"/>
                      <a:r>
                        <a:rPr lang="en-GB" sz="1800" dirty="0"/>
                        <a:t>4.19 </a:t>
                      </a:r>
                    </a:p>
                  </a:txBody>
                  <a:tcPr anchor="ctr"/>
                </a:tc>
                <a:tc>
                  <a:txBody>
                    <a:bodyPr/>
                    <a:lstStyle/>
                    <a:p>
                      <a:pPr algn="ctr"/>
                      <a:r>
                        <a:rPr lang="en-GB" sz="1800" dirty="0"/>
                        <a:t>0.20 </a:t>
                      </a:r>
                    </a:p>
                  </a:txBody>
                  <a:tcPr anchor="ctr"/>
                </a:tc>
                <a:tc>
                  <a:txBody>
                    <a:bodyPr/>
                    <a:lstStyle/>
                    <a:p>
                      <a:pPr algn="ctr"/>
                      <a:r>
                        <a:rPr lang="en-GB" sz="1800" dirty="0"/>
                        <a:t> 0.33 </a:t>
                      </a:r>
                    </a:p>
                  </a:txBody>
                  <a:tcPr anchor="ctr"/>
                </a:tc>
                <a:extLst>
                  <a:ext uri="{0D108BD9-81ED-4DB2-BD59-A6C34878D82A}">
                    <a16:rowId xmlns:a16="http://schemas.microsoft.com/office/drawing/2014/main" val="3670826119"/>
                  </a:ext>
                </a:extLst>
              </a:tr>
              <a:tr h="616489">
                <a:tc>
                  <a:txBody>
                    <a:bodyPr/>
                    <a:lstStyle/>
                    <a:p>
                      <a:r>
                        <a:rPr lang="en-GB" sz="1600" dirty="0">
                          <a:highlight>
                            <a:srgbClr val="00FF00"/>
                          </a:highlight>
                        </a:rPr>
                        <a:t>The assessment results I received so </a:t>
                      </a:r>
                    </a:p>
                    <a:p>
                      <a:r>
                        <a:rPr lang="en-GB" sz="1600" dirty="0">
                          <a:highlight>
                            <a:srgbClr val="00FF00"/>
                          </a:highlight>
                        </a:rPr>
                        <a:t>far on this course was appropriate and suitable.</a:t>
                      </a:r>
                    </a:p>
                  </a:txBody>
                  <a:tcPr/>
                </a:tc>
                <a:tc>
                  <a:txBody>
                    <a:bodyPr/>
                    <a:lstStyle/>
                    <a:p>
                      <a:pPr algn="ctr"/>
                      <a:r>
                        <a:rPr lang="en-GB" sz="1800" dirty="0"/>
                        <a:t>4.19 </a:t>
                      </a:r>
                    </a:p>
                  </a:txBody>
                  <a:tcPr anchor="ctr"/>
                </a:tc>
                <a:tc>
                  <a:txBody>
                    <a:bodyPr/>
                    <a:lstStyle/>
                    <a:p>
                      <a:pPr algn="ctr"/>
                      <a:r>
                        <a:rPr lang="en-GB" sz="1800" dirty="0">
                          <a:highlight>
                            <a:srgbClr val="00FF00"/>
                          </a:highlight>
                        </a:rPr>
                        <a:t>4.07</a:t>
                      </a:r>
                      <a:r>
                        <a:rPr lang="en-GB" sz="1800" dirty="0"/>
                        <a:t> </a:t>
                      </a:r>
                    </a:p>
                  </a:txBody>
                  <a:tcPr anchor="ctr"/>
                </a:tc>
                <a:tc>
                  <a:txBody>
                    <a:bodyPr/>
                    <a:lstStyle/>
                    <a:p>
                      <a:pPr algn="ctr"/>
                      <a:r>
                        <a:rPr lang="en-GB" sz="1800" dirty="0"/>
                        <a:t>0.23</a:t>
                      </a:r>
                    </a:p>
                  </a:txBody>
                  <a:tcPr anchor="ctr"/>
                </a:tc>
                <a:tc>
                  <a:txBody>
                    <a:bodyPr/>
                    <a:lstStyle/>
                    <a:p>
                      <a:pPr algn="ctr"/>
                      <a:r>
                        <a:rPr lang="en-GB" sz="1800" dirty="0"/>
                        <a:t> 0.32 </a:t>
                      </a:r>
                    </a:p>
                  </a:txBody>
                  <a:tcPr anchor="ctr"/>
                </a:tc>
                <a:extLst>
                  <a:ext uri="{0D108BD9-81ED-4DB2-BD59-A6C34878D82A}">
                    <a16:rowId xmlns:a16="http://schemas.microsoft.com/office/drawing/2014/main" val="2652118756"/>
                  </a:ext>
                </a:extLst>
              </a:tr>
            </a:tbl>
          </a:graphicData>
        </a:graphic>
      </p:graphicFrame>
    </p:spTree>
    <p:extLst>
      <p:ext uri="{BB962C8B-B14F-4D97-AF65-F5344CB8AC3E}">
        <p14:creationId xmlns:p14="http://schemas.microsoft.com/office/powerpoint/2010/main" val="289149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Today’s flow</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0531805"/>
              </p:ext>
            </p:extLst>
          </p:nvPr>
        </p:nvGraphicFramePr>
        <p:xfrm>
          <a:off x="611560" y="1457660"/>
          <a:ext cx="8229600" cy="3230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6E76AD11-2221-4E09-980D-792BF738D7B1}" type="slidenum">
              <a:rPr lang="zh-TW" altLang="en-US" smtClean="0"/>
              <a:pPr/>
              <a:t>2</a:t>
            </a:fld>
            <a:endParaRPr lang="zh-TW" altLang="en-US"/>
          </a:p>
        </p:txBody>
      </p:sp>
    </p:spTree>
    <p:extLst>
      <p:ext uri="{BB962C8B-B14F-4D97-AF65-F5344CB8AC3E}">
        <p14:creationId xmlns:p14="http://schemas.microsoft.com/office/powerpoint/2010/main" val="1622047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DD834-EB30-4D17-BAAA-16BE4332D85C}"/>
              </a:ext>
            </a:extLst>
          </p:cNvPr>
          <p:cNvSpPr>
            <a:spLocks noGrp="1"/>
          </p:cNvSpPr>
          <p:nvPr>
            <p:ph type="title"/>
          </p:nvPr>
        </p:nvSpPr>
        <p:spPr>
          <a:xfrm>
            <a:off x="611560" y="0"/>
            <a:ext cx="8229600" cy="1143000"/>
          </a:xfrm>
        </p:spPr>
        <p:txBody>
          <a:bodyPr>
            <a:noAutofit/>
          </a:bodyPr>
          <a:lstStyle/>
          <a:p>
            <a:r>
              <a:rPr lang="en-GB" sz="3200" b="1" dirty="0"/>
              <a:t>Feedback from students – </a:t>
            </a:r>
            <a:br>
              <a:rPr lang="en-GB" sz="3200" b="1" dirty="0"/>
            </a:br>
            <a:r>
              <a:rPr lang="en-GB" sz="3200" b="1" dirty="0"/>
              <a:t>Feasibility and achievability of the key features</a:t>
            </a:r>
          </a:p>
        </p:txBody>
      </p:sp>
      <p:sp>
        <p:nvSpPr>
          <p:cNvPr id="3" name="Content Placeholder 2">
            <a:extLst>
              <a:ext uri="{FF2B5EF4-FFF2-40B4-BE49-F238E27FC236}">
                <a16:creationId xmlns:a16="http://schemas.microsoft.com/office/drawing/2014/main" id="{ED865A2E-1663-43F8-B585-12D84424356F}"/>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5D8101D5-5003-4145-9090-19263CD1A728}"/>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20</a:t>
            </a:fld>
            <a:endParaRPr lang="zh-TW" altLang="en-US">
              <a:solidFill>
                <a:prstClr val="black">
                  <a:tint val="75000"/>
                </a:prstClr>
              </a:solidFill>
            </a:endParaRPr>
          </a:p>
        </p:txBody>
      </p:sp>
      <p:graphicFrame>
        <p:nvGraphicFramePr>
          <p:cNvPr id="5" name="Content Placeholder 5">
            <a:extLst>
              <a:ext uri="{FF2B5EF4-FFF2-40B4-BE49-F238E27FC236}">
                <a16:creationId xmlns:a16="http://schemas.microsoft.com/office/drawing/2014/main" id="{424DDCDD-3DCC-448A-8276-6525289170F3}"/>
              </a:ext>
            </a:extLst>
          </p:cNvPr>
          <p:cNvGraphicFramePr>
            <a:graphicFrameLocks/>
          </p:cNvGraphicFramePr>
          <p:nvPr>
            <p:extLst>
              <p:ext uri="{D42A27DB-BD31-4B8C-83A1-F6EECF244321}">
                <p14:modId xmlns:p14="http://schemas.microsoft.com/office/powerpoint/2010/main" val="1304147653"/>
              </p:ext>
            </p:extLst>
          </p:nvPr>
        </p:nvGraphicFramePr>
        <p:xfrm>
          <a:off x="457200" y="1071853"/>
          <a:ext cx="8229600" cy="5685118"/>
        </p:xfrm>
        <a:graphic>
          <a:graphicData uri="http://schemas.openxmlformats.org/drawingml/2006/table">
            <a:tbl>
              <a:tblPr firstRow="1" bandRow="1">
                <a:tableStyleId>{5C22544A-7EE6-4342-B048-85BDC9FD1C3A}</a:tableStyleId>
              </a:tblPr>
              <a:tblGrid>
                <a:gridCol w="3898776">
                  <a:extLst>
                    <a:ext uri="{9D8B030D-6E8A-4147-A177-3AD203B41FA5}">
                      <a16:colId xmlns:a16="http://schemas.microsoft.com/office/drawing/2014/main" val="4225525369"/>
                    </a:ext>
                  </a:extLst>
                </a:gridCol>
                <a:gridCol w="1296144">
                  <a:extLst>
                    <a:ext uri="{9D8B030D-6E8A-4147-A177-3AD203B41FA5}">
                      <a16:colId xmlns:a16="http://schemas.microsoft.com/office/drawing/2014/main" val="1317373953"/>
                    </a:ext>
                  </a:extLst>
                </a:gridCol>
                <a:gridCol w="1224136">
                  <a:extLst>
                    <a:ext uri="{9D8B030D-6E8A-4147-A177-3AD203B41FA5}">
                      <a16:colId xmlns:a16="http://schemas.microsoft.com/office/drawing/2014/main" val="4071033064"/>
                    </a:ext>
                  </a:extLst>
                </a:gridCol>
                <a:gridCol w="936104">
                  <a:extLst>
                    <a:ext uri="{9D8B030D-6E8A-4147-A177-3AD203B41FA5}">
                      <a16:colId xmlns:a16="http://schemas.microsoft.com/office/drawing/2014/main" val="3910321272"/>
                    </a:ext>
                  </a:extLst>
                </a:gridCol>
                <a:gridCol w="874440">
                  <a:extLst>
                    <a:ext uri="{9D8B030D-6E8A-4147-A177-3AD203B41FA5}">
                      <a16:colId xmlns:a16="http://schemas.microsoft.com/office/drawing/2014/main" val="888001686"/>
                    </a:ext>
                  </a:extLst>
                </a:gridCol>
              </a:tblGrid>
              <a:tr h="1327559">
                <a:tc>
                  <a:txBody>
                    <a:bodyPr/>
                    <a:lstStyle/>
                    <a:p>
                      <a:pPr marL="457200" algn="l">
                        <a:lnSpc>
                          <a:spcPct val="107000"/>
                        </a:lnSpc>
                        <a:spcAft>
                          <a:spcPts val="600"/>
                        </a:spcAft>
                        <a:tabLst>
                          <a:tab pos="457200" algn="l"/>
                        </a:tabLst>
                      </a:pPr>
                      <a:r>
                        <a:rPr lang="en-GB" sz="1600" dirty="0">
                          <a:solidFill>
                            <a:schemeClr val="bg1"/>
                          </a:solidFill>
                          <a:effectLst/>
                        </a:rPr>
                        <a:t>Response rate: 25.81% (40/155)</a:t>
                      </a:r>
                      <a:endParaRPr lang="en-GB" sz="1600" dirty="0">
                        <a:solidFill>
                          <a:schemeClr val="bg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anchor="ctr"/>
                </a:tc>
                <a:tc gridSpan="2">
                  <a:txBody>
                    <a:bodyPr/>
                    <a:lstStyle/>
                    <a:p>
                      <a:pPr marL="84138" indent="0" algn="l">
                        <a:lnSpc>
                          <a:spcPct val="107000"/>
                        </a:lnSpc>
                        <a:spcAft>
                          <a:spcPts val="600"/>
                        </a:spcAft>
                        <a:tabLst/>
                      </a:pPr>
                      <a:r>
                        <a:rPr lang="en-GB" sz="1400" dirty="0">
                          <a:solidFill>
                            <a:schemeClr val="bg1"/>
                          </a:solidFill>
                          <a:effectLst/>
                        </a:rPr>
                        <a:t>Scores (Strongly Agree: 5, Agree: 4, Neutral: 3, Disagree: 2, Strongly Disagree: 1)</a:t>
                      </a:r>
                    </a:p>
                    <a:p>
                      <a:pPr marL="84138" indent="0" algn="l">
                        <a:lnSpc>
                          <a:spcPct val="107000"/>
                        </a:lnSpc>
                        <a:spcAft>
                          <a:spcPts val="600"/>
                        </a:spcAft>
                        <a:tabLst/>
                      </a:pPr>
                      <a:r>
                        <a:rPr lang="en-GB" sz="1400" dirty="0">
                          <a:solidFill>
                            <a:schemeClr val="bg1"/>
                          </a:solidFill>
                          <a:effectLst/>
                        </a:rPr>
                        <a:t>Formula: total score / total number of respondents</a:t>
                      </a:r>
                      <a:endParaRPr lang="en-GB" sz="1400" dirty="0">
                        <a:solidFill>
                          <a:schemeClr val="bg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anchor="ctr"/>
                </a:tc>
                <a:tc hMerge="1">
                  <a:txBody>
                    <a:bodyPr/>
                    <a:lstStyle/>
                    <a:p>
                      <a:endParaRPr lang="en-GB"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solidFill>
                            <a:schemeClr val="bg1"/>
                          </a:solidFill>
                          <a:effectLst/>
                        </a:rPr>
                        <a:t>Standard Deviation</a:t>
                      </a:r>
                      <a:endParaRPr lang="en-GB" sz="1600" dirty="0">
                        <a:solidFill>
                          <a:schemeClr val="bg1"/>
                        </a:solidFill>
                        <a:effectLst/>
                        <a:latin typeface="Calibri" panose="020F0502020204030204" pitchFamily="34" charset="0"/>
                        <a:ea typeface="新細明體" panose="02020500000000000000" pitchFamily="18" charset="-120"/>
                        <a:cs typeface="Times New Roman" panose="02020603050405020304" pitchFamily="18" charset="0"/>
                      </a:endParaRPr>
                    </a:p>
                  </a:txBody>
                  <a:tcPr anchor="ctr"/>
                </a:tc>
                <a:tc hMerge="1">
                  <a:txBody>
                    <a:bodyPr/>
                    <a:lstStyle/>
                    <a:p>
                      <a:endParaRPr lang="en-GB" dirty="0"/>
                    </a:p>
                  </a:txBody>
                  <a:tcPr/>
                </a:tc>
                <a:extLst>
                  <a:ext uri="{0D108BD9-81ED-4DB2-BD59-A6C34878D82A}">
                    <a16:rowId xmlns:a16="http://schemas.microsoft.com/office/drawing/2014/main" val="3181825640"/>
                  </a:ext>
                </a:extLst>
              </a:tr>
              <a:tr h="288032">
                <a:tc>
                  <a:txBody>
                    <a:bodyPr/>
                    <a:lstStyle/>
                    <a:p>
                      <a:endParaRPr lang="en-GB" dirty="0"/>
                    </a:p>
                  </a:txBody>
                  <a:tcPr/>
                </a:tc>
                <a:tc>
                  <a:txBody>
                    <a:bodyPr/>
                    <a:lstStyle/>
                    <a:p>
                      <a:pPr algn="ctr"/>
                      <a:r>
                        <a:rPr lang="en-US" sz="1600" b="1" dirty="0"/>
                        <a:t>Pilot 1</a:t>
                      </a:r>
                      <a:endParaRPr lang="en-GB" sz="1600" b="1" dirty="0"/>
                    </a:p>
                  </a:txBody>
                  <a:tcPr anchor="ctr"/>
                </a:tc>
                <a:tc>
                  <a:txBody>
                    <a:bodyPr/>
                    <a:lstStyle/>
                    <a:p>
                      <a:pPr algn="ctr"/>
                      <a:r>
                        <a:rPr lang="en-US" sz="1600" b="1" dirty="0"/>
                        <a:t>Pilot 2</a:t>
                      </a:r>
                      <a:endParaRPr lang="en-GB" sz="1600" b="1" dirty="0"/>
                    </a:p>
                  </a:txBody>
                  <a:tcPr anchor="ctr"/>
                </a:tc>
                <a:tc>
                  <a:txBody>
                    <a:bodyPr/>
                    <a:lstStyle/>
                    <a:p>
                      <a:pPr algn="ctr"/>
                      <a:r>
                        <a:rPr lang="en-US" sz="1600" b="1" dirty="0"/>
                        <a:t>Pilot 1</a:t>
                      </a:r>
                      <a:endParaRPr lang="en-GB" sz="1600" b="1" dirty="0"/>
                    </a:p>
                  </a:txBody>
                  <a:tcPr anchor="ctr"/>
                </a:tc>
                <a:tc>
                  <a:txBody>
                    <a:bodyPr/>
                    <a:lstStyle/>
                    <a:p>
                      <a:pPr algn="ctr"/>
                      <a:r>
                        <a:rPr lang="en-US" sz="1600" b="1" dirty="0"/>
                        <a:t>Pilot 2</a:t>
                      </a:r>
                      <a:endParaRPr lang="en-GB" sz="1600" b="1" dirty="0"/>
                    </a:p>
                  </a:txBody>
                  <a:tcPr anchor="ctr"/>
                </a:tc>
                <a:extLst>
                  <a:ext uri="{0D108BD9-81ED-4DB2-BD59-A6C34878D82A}">
                    <a16:rowId xmlns:a16="http://schemas.microsoft.com/office/drawing/2014/main" val="781401502"/>
                  </a:ext>
                </a:extLst>
              </a:tr>
              <a:tr h="707380">
                <a:tc>
                  <a:txBody>
                    <a:bodyPr/>
                    <a:lstStyle/>
                    <a:p>
                      <a:pPr algn="l">
                        <a:lnSpc>
                          <a:spcPct val="107000"/>
                        </a:lnSpc>
                        <a:spcAft>
                          <a:spcPts val="0"/>
                        </a:spcAft>
                      </a:pPr>
                      <a:r>
                        <a:rPr lang="en-GB" sz="1600" dirty="0">
                          <a:effectLst/>
                        </a:rPr>
                        <a:t>The active experience/ service hours were effectively used to promote learning in the course.</a:t>
                      </a:r>
                      <a:endParaRPr lang="en-GB"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6719" marR="46719" marT="0" marB="0" anchor="ctr"/>
                </a:tc>
                <a:tc>
                  <a:txBody>
                    <a:bodyPr/>
                    <a:lstStyle/>
                    <a:p>
                      <a:pPr algn="ctr">
                        <a:lnSpc>
                          <a:spcPct val="107000"/>
                        </a:lnSpc>
                        <a:spcAft>
                          <a:spcPts val="0"/>
                        </a:spcAft>
                      </a:pPr>
                      <a:r>
                        <a:rPr lang="en-GB" sz="1600" dirty="0"/>
                        <a:t>4.21</a:t>
                      </a:r>
                    </a:p>
                  </a:txBody>
                  <a:tcPr marL="46719" marR="46719" marT="0" marB="0" anchor="ctr"/>
                </a:tc>
                <a:tc>
                  <a:txBody>
                    <a:bodyPr/>
                    <a:lstStyle/>
                    <a:p>
                      <a:pPr algn="ctr">
                        <a:lnSpc>
                          <a:spcPct val="107000"/>
                        </a:lnSpc>
                        <a:spcAft>
                          <a:spcPts val="0"/>
                        </a:spcAft>
                      </a:pPr>
                      <a:r>
                        <a:rPr lang="en-GB" sz="1600" dirty="0">
                          <a:highlight>
                            <a:srgbClr val="FFFF00"/>
                          </a:highlight>
                        </a:rPr>
                        <a:t>4.22</a:t>
                      </a:r>
                    </a:p>
                  </a:txBody>
                  <a:tcPr marL="46719" marR="46719" marT="0" marB="0" anchor="ctr"/>
                </a:tc>
                <a:tc>
                  <a:txBody>
                    <a:bodyPr/>
                    <a:lstStyle/>
                    <a:p>
                      <a:pPr algn="ctr">
                        <a:lnSpc>
                          <a:spcPct val="107000"/>
                        </a:lnSpc>
                        <a:spcAft>
                          <a:spcPts val="0"/>
                        </a:spcAft>
                      </a:pPr>
                      <a:r>
                        <a:rPr lang="en-US" sz="1600" dirty="0"/>
                        <a:t>0.23</a:t>
                      </a:r>
                      <a:endParaRPr lang="en-GB" sz="1600" dirty="0"/>
                    </a:p>
                  </a:txBody>
                  <a:tcPr marL="46719" marR="46719" marT="0" marB="0" anchor="ctr"/>
                </a:tc>
                <a:tc>
                  <a:txBody>
                    <a:bodyPr/>
                    <a:lstStyle/>
                    <a:p>
                      <a:pPr algn="ctr">
                        <a:lnSpc>
                          <a:spcPct val="107000"/>
                        </a:lnSpc>
                        <a:spcAft>
                          <a:spcPts val="0"/>
                        </a:spcAft>
                      </a:pPr>
                      <a:r>
                        <a:rPr lang="en-GB" sz="1600" dirty="0"/>
                        <a:t>0.51</a:t>
                      </a:r>
                    </a:p>
                  </a:txBody>
                  <a:tcPr marL="46719" marR="46719" marT="0" marB="0" anchor="ctr"/>
                </a:tc>
                <a:extLst>
                  <a:ext uri="{0D108BD9-81ED-4DB2-BD59-A6C34878D82A}">
                    <a16:rowId xmlns:a16="http://schemas.microsoft.com/office/drawing/2014/main" val="2356452752"/>
                  </a:ext>
                </a:extLst>
              </a:tr>
              <a:tr h="707380">
                <a:tc>
                  <a:txBody>
                    <a:bodyPr/>
                    <a:lstStyle/>
                    <a:p>
                      <a:pPr algn="l">
                        <a:lnSpc>
                          <a:spcPct val="107000"/>
                        </a:lnSpc>
                        <a:spcAft>
                          <a:spcPts val="0"/>
                        </a:spcAft>
                      </a:pPr>
                      <a:r>
                        <a:rPr lang="en-GB" sz="1600" dirty="0">
                          <a:effectLst/>
                          <a:highlight>
                            <a:srgbClr val="00FF00"/>
                          </a:highlight>
                        </a:rPr>
                        <a:t>The course enabled me to learn through experiences in planning and implementing experiential learning/ service learning.</a:t>
                      </a:r>
                      <a:endParaRPr lang="en-GB" sz="1600" dirty="0">
                        <a:effectLst/>
                        <a:highlight>
                          <a:srgbClr val="00FF00"/>
                        </a:highlight>
                        <a:latin typeface="Calibri" panose="020F0502020204030204" pitchFamily="34" charset="0"/>
                        <a:ea typeface="新細明體" panose="02020500000000000000" pitchFamily="18" charset="-120"/>
                        <a:cs typeface="Times New Roman" panose="02020603050405020304" pitchFamily="18" charset="0"/>
                      </a:endParaRPr>
                    </a:p>
                  </a:txBody>
                  <a:tcPr marL="46719" marR="46719" marT="0" marB="0" anchor="ctr"/>
                </a:tc>
                <a:tc>
                  <a:txBody>
                    <a:bodyPr/>
                    <a:lstStyle/>
                    <a:p>
                      <a:pPr algn="ctr">
                        <a:lnSpc>
                          <a:spcPct val="107000"/>
                        </a:lnSpc>
                        <a:spcAft>
                          <a:spcPts val="0"/>
                        </a:spcAft>
                      </a:pPr>
                      <a:r>
                        <a:rPr lang="en-GB" sz="1600" dirty="0">
                          <a:highlight>
                            <a:srgbClr val="FFFF00"/>
                          </a:highlight>
                        </a:rPr>
                        <a:t>4.29</a:t>
                      </a:r>
                    </a:p>
                  </a:txBody>
                  <a:tcPr marL="46719" marR="46719" marT="0" marB="0" anchor="ctr"/>
                </a:tc>
                <a:tc>
                  <a:txBody>
                    <a:bodyPr/>
                    <a:lstStyle/>
                    <a:p>
                      <a:pPr algn="ctr">
                        <a:lnSpc>
                          <a:spcPct val="107000"/>
                        </a:lnSpc>
                        <a:spcAft>
                          <a:spcPts val="0"/>
                        </a:spcAft>
                      </a:pPr>
                      <a:r>
                        <a:rPr lang="en-GB" sz="1600" dirty="0">
                          <a:highlight>
                            <a:srgbClr val="00FF00"/>
                          </a:highlight>
                        </a:rPr>
                        <a:t>4.21</a:t>
                      </a:r>
                    </a:p>
                  </a:txBody>
                  <a:tcPr marL="46719" marR="46719" marT="0" marB="0" anchor="ctr"/>
                </a:tc>
                <a:tc>
                  <a:txBody>
                    <a:bodyPr/>
                    <a:lstStyle/>
                    <a:p>
                      <a:pPr algn="ctr">
                        <a:lnSpc>
                          <a:spcPct val="107000"/>
                        </a:lnSpc>
                        <a:spcAft>
                          <a:spcPts val="0"/>
                        </a:spcAft>
                      </a:pPr>
                      <a:r>
                        <a:rPr lang="en-US" sz="1600" dirty="0"/>
                        <a:t>0.25</a:t>
                      </a:r>
                      <a:endParaRPr lang="en-GB" sz="1600" dirty="0"/>
                    </a:p>
                  </a:txBody>
                  <a:tcPr marL="46719" marR="46719" marT="0" marB="0" anchor="ctr"/>
                </a:tc>
                <a:tc>
                  <a:txBody>
                    <a:bodyPr/>
                    <a:lstStyle/>
                    <a:p>
                      <a:pPr algn="ctr">
                        <a:lnSpc>
                          <a:spcPct val="107000"/>
                        </a:lnSpc>
                        <a:spcAft>
                          <a:spcPts val="0"/>
                        </a:spcAft>
                      </a:pPr>
                      <a:r>
                        <a:rPr lang="en-GB" sz="1600" dirty="0"/>
                        <a:t>0.30</a:t>
                      </a:r>
                    </a:p>
                  </a:txBody>
                  <a:tcPr marL="46719" marR="46719" marT="0" marB="0" anchor="ctr"/>
                </a:tc>
                <a:extLst>
                  <a:ext uri="{0D108BD9-81ED-4DB2-BD59-A6C34878D82A}">
                    <a16:rowId xmlns:a16="http://schemas.microsoft.com/office/drawing/2014/main" val="4011371246"/>
                  </a:ext>
                </a:extLst>
              </a:tr>
              <a:tr h="707380">
                <a:tc>
                  <a:txBody>
                    <a:bodyPr/>
                    <a:lstStyle/>
                    <a:p>
                      <a:pPr algn="l">
                        <a:lnSpc>
                          <a:spcPct val="107000"/>
                        </a:lnSpc>
                        <a:spcAft>
                          <a:spcPts val="0"/>
                        </a:spcAft>
                      </a:pPr>
                      <a:r>
                        <a:rPr lang="en-GB" sz="1600" dirty="0">
                          <a:effectLst/>
                        </a:rPr>
                        <a:t>The course provided me with the opportunity of engaging in reflection on the processes and outcomes of experiential/ service learning.</a:t>
                      </a:r>
                      <a:endParaRPr lang="en-GB"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6719" marR="46719" marT="0" marB="0" anchor="ctr"/>
                </a:tc>
                <a:tc>
                  <a:txBody>
                    <a:bodyPr/>
                    <a:lstStyle/>
                    <a:p>
                      <a:pPr algn="ctr">
                        <a:lnSpc>
                          <a:spcPct val="107000"/>
                        </a:lnSpc>
                        <a:spcAft>
                          <a:spcPts val="0"/>
                        </a:spcAft>
                      </a:pPr>
                      <a:r>
                        <a:rPr lang="en-GB" sz="1600" dirty="0"/>
                        <a:t>4.22</a:t>
                      </a:r>
                    </a:p>
                  </a:txBody>
                  <a:tcPr marL="46719" marR="46719" marT="0" marB="0" anchor="ctr"/>
                </a:tc>
                <a:tc>
                  <a:txBody>
                    <a:bodyPr/>
                    <a:lstStyle/>
                    <a:p>
                      <a:pPr algn="ctr">
                        <a:lnSpc>
                          <a:spcPct val="107000"/>
                        </a:lnSpc>
                        <a:spcAft>
                          <a:spcPts val="0"/>
                        </a:spcAft>
                      </a:pPr>
                      <a:r>
                        <a:rPr lang="en-GB" sz="1600" dirty="0"/>
                        <a:t>4.19</a:t>
                      </a:r>
                    </a:p>
                  </a:txBody>
                  <a:tcPr marL="46719" marR="46719" marT="0" marB="0" anchor="ctr"/>
                </a:tc>
                <a:tc>
                  <a:txBody>
                    <a:bodyPr/>
                    <a:lstStyle/>
                    <a:p>
                      <a:pPr algn="ctr">
                        <a:lnSpc>
                          <a:spcPct val="107000"/>
                        </a:lnSpc>
                        <a:spcAft>
                          <a:spcPts val="0"/>
                        </a:spcAft>
                      </a:pPr>
                      <a:r>
                        <a:rPr lang="en-US" sz="1600" dirty="0"/>
                        <a:t>0.22</a:t>
                      </a:r>
                      <a:endParaRPr lang="en-GB" sz="1600" dirty="0"/>
                    </a:p>
                  </a:txBody>
                  <a:tcPr marL="46719" marR="46719" marT="0" marB="0" anchor="ctr"/>
                </a:tc>
                <a:tc>
                  <a:txBody>
                    <a:bodyPr/>
                    <a:lstStyle/>
                    <a:p>
                      <a:pPr algn="ctr">
                        <a:lnSpc>
                          <a:spcPct val="107000"/>
                        </a:lnSpc>
                        <a:spcAft>
                          <a:spcPts val="0"/>
                        </a:spcAft>
                      </a:pPr>
                      <a:r>
                        <a:rPr lang="en-GB" sz="1600" dirty="0"/>
                        <a:t>0.32</a:t>
                      </a:r>
                    </a:p>
                  </a:txBody>
                  <a:tcPr marL="46719" marR="46719" marT="0" marB="0" anchor="ctr"/>
                </a:tc>
                <a:extLst>
                  <a:ext uri="{0D108BD9-81ED-4DB2-BD59-A6C34878D82A}">
                    <a16:rowId xmlns:a16="http://schemas.microsoft.com/office/drawing/2014/main" val="3253824517"/>
                  </a:ext>
                </a:extLst>
              </a:tr>
              <a:tr h="646301">
                <a:tc>
                  <a:txBody>
                    <a:bodyPr/>
                    <a:lstStyle/>
                    <a:p>
                      <a:pPr algn="l">
                        <a:lnSpc>
                          <a:spcPct val="107000"/>
                        </a:lnSpc>
                        <a:spcAft>
                          <a:spcPts val="0"/>
                        </a:spcAft>
                      </a:pPr>
                      <a:r>
                        <a:rPr lang="en-GB" sz="1600" dirty="0">
                          <a:effectLst/>
                          <a:highlight>
                            <a:srgbClr val="00FF00"/>
                          </a:highlight>
                        </a:rPr>
                        <a:t>The course enabled me to rethink and reassess my own values, attitudes and beliefs.</a:t>
                      </a:r>
                      <a:endParaRPr lang="en-GB" sz="1600" dirty="0">
                        <a:effectLst/>
                        <a:highlight>
                          <a:srgbClr val="00FF00"/>
                        </a:highlight>
                        <a:latin typeface="Calibri" panose="020F0502020204030204" pitchFamily="34" charset="0"/>
                        <a:ea typeface="新細明體" panose="02020500000000000000" pitchFamily="18" charset="-120"/>
                        <a:cs typeface="Times New Roman" panose="02020603050405020304" pitchFamily="18" charset="0"/>
                      </a:endParaRPr>
                    </a:p>
                  </a:txBody>
                  <a:tcPr marL="46719" marR="46719" marT="0" marB="0" anchor="ctr"/>
                </a:tc>
                <a:tc>
                  <a:txBody>
                    <a:bodyPr/>
                    <a:lstStyle/>
                    <a:p>
                      <a:pPr algn="ctr">
                        <a:lnSpc>
                          <a:spcPct val="107000"/>
                        </a:lnSpc>
                        <a:spcAft>
                          <a:spcPts val="0"/>
                        </a:spcAft>
                      </a:pPr>
                      <a:r>
                        <a:rPr lang="en-GB" sz="1600" dirty="0"/>
                        <a:t>4.21</a:t>
                      </a:r>
                    </a:p>
                  </a:txBody>
                  <a:tcPr marL="46719" marR="46719" marT="0" marB="0" anchor="ctr"/>
                </a:tc>
                <a:tc>
                  <a:txBody>
                    <a:bodyPr/>
                    <a:lstStyle/>
                    <a:p>
                      <a:pPr algn="ctr">
                        <a:lnSpc>
                          <a:spcPct val="107000"/>
                        </a:lnSpc>
                        <a:spcAft>
                          <a:spcPts val="0"/>
                        </a:spcAft>
                      </a:pPr>
                      <a:r>
                        <a:rPr lang="en-GB" sz="1600" dirty="0">
                          <a:highlight>
                            <a:srgbClr val="00FF00"/>
                          </a:highlight>
                        </a:rPr>
                        <a:t>4.08</a:t>
                      </a:r>
                    </a:p>
                  </a:txBody>
                  <a:tcPr marL="46719" marR="46719" marT="0" marB="0" anchor="ctr"/>
                </a:tc>
                <a:tc>
                  <a:txBody>
                    <a:bodyPr/>
                    <a:lstStyle/>
                    <a:p>
                      <a:pPr algn="ctr">
                        <a:lnSpc>
                          <a:spcPct val="107000"/>
                        </a:lnSpc>
                        <a:spcAft>
                          <a:spcPts val="0"/>
                        </a:spcAft>
                      </a:pPr>
                      <a:r>
                        <a:rPr lang="en-US" sz="1600" dirty="0"/>
                        <a:t>0.30</a:t>
                      </a:r>
                      <a:endParaRPr lang="en-GB" sz="1600" dirty="0"/>
                    </a:p>
                  </a:txBody>
                  <a:tcPr marL="46719" marR="46719" marT="0" marB="0" anchor="ctr"/>
                </a:tc>
                <a:tc>
                  <a:txBody>
                    <a:bodyPr/>
                    <a:lstStyle/>
                    <a:p>
                      <a:pPr algn="ctr">
                        <a:lnSpc>
                          <a:spcPct val="107000"/>
                        </a:lnSpc>
                        <a:spcAft>
                          <a:spcPts val="0"/>
                        </a:spcAft>
                      </a:pPr>
                      <a:r>
                        <a:rPr lang="en-GB" sz="1600" dirty="0"/>
                        <a:t>0.37</a:t>
                      </a:r>
                    </a:p>
                  </a:txBody>
                  <a:tcPr marL="46719" marR="46719" marT="0" marB="0" anchor="ctr"/>
                </a:tc>
                <a:extLst>
                  <a:ext uri="{0D108BD9-81ED-4DB2-BD59-A6C34878D82A}">
                    <a16:rowId xmlns:a16="http://schemas.microsoft.com/office/drawing/2014/main" val="3670826119"/>
                  </a:ext>
                </a:extLst>
              </a:tr>
              <a:tr h="707380">
                <a:tc>
                  <a:txBody>
                    <a:bodyPr/>
                    <a:lstStyle/>
                    <a:p>
                      <a:pPr algn="l">
                        <a:lnSpc>
                          <a:spcPct val="107000"/>
                        </a:lnSpc>
                        <a:spcAft>
                          <a:spcPts val="0"/>
                        </a:spcAft>
                      </a:pPr>
                      <a:r>
                        <a:rPr lang="en-GB" sz="1600" dirty="0">
                          <a:effectLst/>
                        </a:rPr>
                        <a:t>The course offered me the opportunity to differentiate ‘theory’ from ‘real life scenarios’ and to further consider their interrelationship.</a:t>
                      </a:r>
                      <a:endParaRPr lang="en-GB" sz="16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46719" marR="46719" marT="0" marB="0" anchor="ctr"/>
                </a:tc>
                <a:tc>
                  <a:txBody>
                    <a:bodyPr/>
                    <a:lstStyle/>
                    <a:p>
                      <a:pPr algn="ctr">
                        <a:lnSpc>
                          <a:spcPct val="107000"/>
                        </a:lnSpc>
                        <a:spcAft>
                          <a:spcPts val="0"/>
                        </a:spcAft>
                      </a:pPr>
                      <a:r>
                        <a:rPr lang="en-GB" sz="1600"/>
                        <a:t>4.13</a:t>
                      </a:r>
                    </a:p>
                  </a:txBody>
                  <a:tcPr marL="46719" marR="46719" marT="0" marB="0" anchor="ctr"/>
                </a:tc>
                <a:tc>
                  <a:txBody>
                    <a:bodyPr/>
                    <a:lstStyle/>
                    <a:p>
                      <a:pPr algn="ctr">
                        <a:lnSpc>
                          <a:spcPct val="107000"/>
                        </a:lnSpc>
                        <a:spcAft>
                          <a:spcPts val="0"/>
                        </a:spcAft>
                      </a:pPr>
                      <a:r>
                        <a:rPr lang="en-GB" sz="1600" dirty="0"/>
                        <a:t>4.08</a:t>
                      </a:r>
                    </a:p>
                  </a:txBody>
                  <a:tcPr marL="46719" marR="46719" marT="0" marB="0" anchor="ctr"/>
                </a:tc>
                <a:tc>
                  <a:txBody>
                    <a:bodyPr/>
                    <a:lstStyle/>
                    <a:p>
                      <a:pPr algn="ctr">
                        <a:lnSpc>
                          <a:spcPct val="107000"/>
                        </a:lnSpc>
                        <a:spcAft>
                          <a:spcPts val="0"/>
                        </a:spcAft>
                      </a:pPr>
                      <a:r>
                        <a:rPr lang="en-US" sz="1600" dirty="0"/>
                        <a:t>0.20</a:t>
                      </a:r>
                      <a:endParaRPr lang="en-GB" sz="1600" dirty="0"/>
                    </a:p>
                  </a:txBody>
                  <a:tcPr marL="46719" marR="46719" marT="0" marB="0" anchor="ctr"/>
                </a:tc>
                <a:tc>
                  <a:txBody>
                    <a:bodyPr/>
                    <a:lstStyle/>
                    <a:p>
                      <a:pPr algn="ctr">
                        <a:lnSpc>
                          <a:spcPct val="107000"/>
                        </a:lnSpc>
                        <a:spcAft>
                          <a:spcPts val="0"/>
                        </a:spcAft>
                      </a:pPr>
                      <a:r>
                        <a:rPr lang="en-GB" sz="1600" dirty="0"/>
                        <a:t>0.37</a:t>
                      </a:r>
                    </a:p>
                  </a:txBody>
                  <a:tcPr marL="46719" marR="46719" marT="0" marB="0" anchor="ctr"/>
                </a:tc>
                <a:extLst>
                  <a:ext uri="{0D108BD9-81ED-4DB2-BD59-A6C34878D82A}">
                    <a16:rowId xmlns:a16="http://schemas.microsoft.com/office/drawing/2014/main" val="2652118756"/>
                  </a:ext>
                </a:extLst>
              </a:tr>
            </a:tbl>
          </a:graphicData>
        </a:graphic>
      </p:graphicFrame>
    </p:spTree>
    <p:extLst>
      <p:ext uri="{BB962C8B-B14F-4D97-AF65-F5344CB8AC3E}">
        <p14:creationId xmlns:p14="http://schemas.microsoft.com/office/powerpoint/2010/main" val="657879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C3F5-E012-8A44-B778-24A9D7172FF9}"/>
              </a:ext>
            </a:extLst>
          </p:cNvPr>
          <p:cNvSpPr>
            <a:spLocks noGrp="1"/>
          </p:cNvSpPr>
          <p:nvPr>
            <p:ph type="title"/>
          </p:nvPr>
        </p:nvSpPr>
        <p:spPr/>
        <p:txBody>
          <a:bodyPr/>
          <a:lstStyle/>
          <a:p>
            <a:r>
              <a:rPr lang="en-GB" b="1" dirty="0"/>
              <a:t>Feedback from students</a:t>
            </a:r>
            <a:endParaRPr lang="en-US" b="1" dirty="0"/>
          </a:p>
        </p:txBody>
      </p:sp>
      <p:sp>
        <p:nvSpPr>
          <p:cNvPr id="3" name="Content Placeholder 2">
            <a:extLst>
              <a:ext uri="{FF2B5EF4-FFF2-40B4-BE49-F238E27FC236}">
                <a16:creationId xmlns:a16="http://schemas.microsoft.com/office/drawing/2014/main" id="{EBC0B5CA-B8B3-9E4E-8A76-63DF1D0E107B}"/>
              </a:ext>
            </a:extLst>
          </p:cNvPr>
          <p:cNvSpPr>
            <a:spLocks noGrp="1"/>
          </p:cNvSpPr>
          <p:nvPr>
            <p:ph idx="1"/>
          </p:nvPr>
        </p:nvSpPr>
        <p:spPr/>
        <p:txBody>
          <a:bodyPr/>
          <a:lstStyle/>
          <a:p>
            <a:r>
              <a:rPr lang="en-US" dirty="0"/>
              <a:t>More support from instructors because of online mode of L&amp;T</a:t>
            </a:r>
          </a:p>
          <a:p>
            <a:r>
              <a:rPr lang="en-US" dirty="0"/>
              <a:t>Experiential/Service learning activities affected by online mode of L&amp;T</a:t>
            </a:r>
          </a:p>
        </p:txBody>
      </p:sp>
      <p:sp>
        <p:nvSpPr>
          <p:cNvPr id="4" name="Slide Number Placeholder 3">
            <a:extLst>
              <a:ext uri="{FF2B5EF4-FFF2-40B4-BE49-F238E27FC236}">
                <a16:creationId xmlns:a16="http://schemas.microsoft.com/office/drawing/2014/main" id="{84DCB12C-EC4A-544C-BDC6-648B4E42EDC5}"/>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21</a:t>
            </a:fld>
            <a:endParaRPr lang="zh-TW" altLang="en-US">
              <a:solidFill>
                <a:prstClr val="black">
                  <a:tint val="75000"/>
                </a:prstClr>
              </a:solidFill>
            </a:endParaRPr>
          </a:p>
        </p:txBody>
      </p:sp>
    </p:spTree>
    <p:extLst>
      <p:ext uri="{BB962C8B-B14F-4D97-AF65-F5344CB8AC3E}">
        <p14:creationId xmlns:p14="http://schemas.microsoft.com/office/powerpoint/2010/main" val="517232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12548-0579-4564-A24F-BFB6370EE5B9}"/>
              </a:ext>
            </a:extLst>
          </p:cNvPr>
          <p:cNvSpPr>
            <a:spLocks noGrp="1"/>
          </p:cNvSpPr>
          <p:nvPr>
            <p:ph type="title"/>
          </p:nvPr>
        </p:nvSpPr>
        <p:spPr>
          <a:xfrm>
            <a:off x="458592" y="620688"/>
            <a:ext cx="8229600" cy="1143000"/>
          </a:xfrm>
        </p:spPr>
        <p:txBody>
          <a:bodyPr>
            <a:noAutofit/>
          </a:bodyPr>
          <a:lstStyle/>
          <a:p>
            <a:r>
              <a:rPr lang="en-GB" sz="3600" b="1" dirty="0"/>
              <a:t>Average SET score of teaching quality on the three pilot CSLCs</a:t>
            </a:r>
          </a:p>
        </p:txBody>
      </p:sp>
      <p:sp>
        <p:nvSpPr>
          <p:cNvPr id="4" name="Slide Number Placeholder 3">
            <a:extLst>
              <a:ext uri="{FF2B5EF4-FFF2-40B4-BE49-F238E27FC236}">
                <a16:creationId xmlns:a16="http://schemas.microsoft.com/office/drawing/2014/main" id="{E634F642-6D6F-41F3-B11D-4405E0ED2360}"/>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22</a:t>
            </a:fld>
            <a:endParaRPr lang="zh-TW" altLang="en-US">
              <a:solidFill>
                <a:prstClr val="black">
                  <a:tint val="75000"/>
                </a:prstClr>
              </a:solidFill>
            </a:endParaRPr>
          </a:p>
        </p:txBody>
      </p:sp>
      <p:sp>
        <p:nvSpPr>
          <p:cNvPr id="3" name="TextBox 2">
            <a:extLst>
              <a:ext uri="{FF2B5EF4-FFF2-40B4-BE49-F238E27FC236}">
                <a16:creationId xmlns:a16="http://schemas.microsoft.com/office/drawing/2014/main" id="{8C532C24-ACF3-5748-A09E-361CA6FE2F8A}"/>
              </a:ext>
            </a:extLst>
          </p:cNvPr>
          <p:cNvSpPr txBox="1"/>
          <p:nvPr/>
        </p:nvSpPr>
        <p:spPr>
          <a:xfrm>
            <a:off x="1331640" y="6165304"/>
            <a:ext cx="4104456" cy="369332"/>
          </a:xfrm>
          <a:prstGeom prst="rect">
            <a:avLst/>
          </a:prstGeom>
          <a:noFill/>
        </p:spPr>
        <p:txBody>
          <a:bodyPr wrap="square" rtlCol="0">
            <a:spAutoFit/>
          </a:bodyPr>
          <a:lstStyle/>
          <a:p>
            <a:r>
              <a:rPr lang="en-US" dirty="0"/>
              <a:t>*No SET response from CSL1035 in Pilot 2</a:t>
            </a:r>
          </a:p>
        </p:txBody>
      </p:sp>
      <p:pic>
        <p:nvPicPr>
          <p:cNvPr id="9" name="Content Placeholder 8">
            <a:extLst>
              <a:ext uri="{FF2B5EF4-FFF2-40B4-BE49-F238E27FC236}">
                <a16:creationId xmlns:a16="http://schemas.microsoft.com/office/drawing/2014/main" id="{391AE6BA-4A7B-D341-9973-D1EEF1D65C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785429"/>
            <a:ext cx="7008433" cy="4185592"/>
          </a:xfrm>
        </p:spPr>
      </p:pic>
    </p:spTree>
    <p:extLst>
      <p:ext uri="{BB962C8B-B14F-4D97-AF65-F5344CB8AC3E}">
        <p14:creationId xmlns:p14="http://schemas.microsoft.com/office/powerpoint/2010/main" val="4213034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CBD2-888A-42E9-96FB-3820CFC3EF9F}"/>
              </a:ext>
            </a:extLst>
          </p:cNvPr>
          <p:cNvSpPr>
            <a:spLocks noGrp="1"/>
          </p:cNvSpPr>
          <p:nvPr>
            <p:ph type="title"/>
          </p:nvPr>
        </p:nvSpPr>
        <p:spPr>
          <a:xfrm>
            <a:off x="683568" y="570297"/>
            <a:ext cx="8229600" cy="1143000"/>
          </a:xfrm>
        </p:spPr>
        <p:txBody>
          <a:bodyPr>
            <a:noAutofit/>
          </a:bodyPr>
          <a:lstStyle/>
          <a:p>
            <a:r>
              <a:rPr lang="en-GB" sz="3600" b="1" dirty="0"/>
              <a:t>Average SET score of teaching quality on the three pilot ELCs</a:t>
            </a:r>
          </a:p>
        </p:txBody>
      </p:sp>
      <p:pic>
        <p:nvPicPr>
          <p:cNvPr id="5" name="Content Placeholder 4">
            <a:extLst>
              <a:ext uri="{FF2B5EF4-FFF2-40B4-BE49-F238E27FC236}">
                <a16:creationId xmlns:a16="http://schemas.microsoft.com/office/drawing/2014/main" id="{CC78AEB1-1D04-4428-AFE1-76DEA5218F64}"/>
              </a:ext>
            </a:extLst>
          </p:cNvPr>
          <p:cNvPicPr>
            <a:picLocks noGrp="1" noChangeAspect="1"/>
          </p:cNvPicPr>
          <p:nvPr>
            <p:ph idx="1"/>
          </p:nvPr>
        </p:nvPicPr>
        <p:blipFill>
          <a:blip r:embed="rId2"/>
          <a:stretch>
            <a:fillRect/>
          </a:stretch>
        </p:blipFill>
        <p:spPr>
          <a:xfrm>
            <a:off x="1187624" y="1844824"/>
            <a:ext cx="6887502" cy="4176464"/>
          </a:xfrm>
          <a:prstGeom prst="rect">
            <a:avLst/>
          </a:prstGeom>
        </p:spPr>
      </p:pic>
      <p:sp>
        <p:nvSpPr>
          <p:cNvPr id="4" name="Slide Number Placeholder 3">
            <a:extLst>
              <a:ext uri="{FF2B5EF4-FFF2-40B4-BE49-F238E27FC236}">
                <a16:creationId xmlns:a16="http://schemas.microsoft.com/office/drawing/2014/main" id="{B366AF27-DA91-4113-9A6D-345B70A481DD}"/>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23</a:t>
            </a:fld>
            <a:endParaRPr lang="zh-TW" altLang="en-US">
              <a:solidFill>
                <a:prstClr val="black">
                  <a:tint val="75000"/>
                </a:prstClr>
              </a:solidFill>
            </a:endParaRPr>
          </a:p>
        </p:txBody>
      </p:sp>
    </p:spTree>
    <p:extLst>
      <p:ext uri="{BB962C8B-B14F-4D97-AF65-F5344CB8AC3E}">
        <p14:creationId xmlns:p14="http://schemas.microsoft.com/office/powerpoint/2010/main" val="2586229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4CAFE-C87A-4442-B58B-9117BE83F6E0}"/>
              </a:ext>
            </a:extLst>
          </p:cNvPr>
          <p:cNvSpPr>
            <a:spLocks noGrp="1"/>
          </p:cNvSpPr>
          <p:nvPr>
            <p:ph type="title"/>
          </p:nvPr>
        </p:nvSpPr>
        <p:spPr/>
        <p:txBody>
          <a:bodyPr>
            <a:noAutofit/>
          </a:bodyPr>
          <a:lstStyle/>
          <a:p>
            <a:r>
              <a:rPr lang="en-GB" sz="3600" b="1" dirty="0"/>
              <a:t>Grade distribution of pilot CSLCs </a:t>
            </a:r>
            <a:br>
              <a:rPr lang="en-GB" sz="3600" b="1" dirty="0"/>
            </a:br>
            <a:r>
              <a:rPr lang="en-GB" sz="3600" b="1" dirty="0"/>
              <a:t>(for Cohort 2018/19 or before) </a:t>
            </a:r>
          </a:p>
        </p:txBody>
      </p:sp>
      <p:pic>
        <p:nvPicPr>
          <p:cNvPr id="5" name="Content Placeholder 4">
            <a:extLst>
              <a:ext uri="{FF2B5EF4-FFF2-40B4-BE49-F238E27FC236}">
                <a16:creationId xmlns:a16="http://schemas.microsoft.com/office/drawing/2014/main" id="{C23DD4CB-64F5-4D6C-8417-03C31F60ECD0}"/>
              </a:ext>
            </a:extLst>
          </p:cNvPr>
          <p:cNvPicPr>
            <a:picLocks noGrp="1" noChangeAspect="1"/>
          </p:cNvPicPr>
          <p:nvPr>
            <p:ph idx="1"/>
          </p:nvPr>
        </p:nvPicPr>
        <p:blipFill>
          <a:blip r:embed="rId2"/>
          <a:stretch>
            <a:fillRect/>
          </a:stretch>
        </p:blipFill>
        <p:spPr>
          <a:xfrm>
            <a:off x="1043608" y="1610719"/>
            <a:ext cx="7560840" cy="4552549"/>
          </a:xfrm>
          <a:prstGeom prst="rect">
            <a:avLst/>
          </a:prstGeom>
        </p:spPr>
      </p:pic>
      <p:sp>
        <p:nvSpPr>
          <p:cNvPr id="4" name="Slide Number Placeholder 3">
            <a:extLst>
              <a:ext uri="{FF2B5EF4-FFF2-40B4-BE49-F238E27FC236}">
                <a16:creationId xmlns:a16="http://schemas.microsoft.com/office/drawing/2014/main" id="{E21E72C4-EC1E-425F-A14B-84593D217582}"/>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24</a:t>
            </a:fld>
            <a:endParaRPr lang="zh-TW" altLang="en-US">
              <a:solidFill>
                <a:prstClr val="black">
                  <a:tint val="75000"/>
                </a:prstClr>
              </a:solidFill>
            </a:endParaRPr>
          </a:p>
        </p:txBody>
      </p:sp>
    </p:spTree>
    <p:extLst>
      <p:ext uri="{BB962C8B-B14F-4D97-AF65-F5344CB8AC3E}">
        <p14:creationId xmlns:p14="http://schemas.microsoft.com/office/powerpoint/2010/main" val="3408197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4A660-1AEC-45C0-8793-3CF6C2AFEABA}"/>
              </a:ext>
            </a:extLst>
          </p:cNvPr>
          <p:cNvSpPr>
            <a:spLocks noGrp="1"/>
          </p:cNvSpPr>
          <p:nvPr>
            <p:ph type="title"/>
          </p:nvPr>
        </p:nvSpPr>
        <p:spPr>
          <a:xfrm>
            <a:off x="611560" y="332656"/>
            <a:ext cx="8229600" cy="1143000"/>
          </a:xfrm>
        </p:spPr>
        <p:txBody>
          <a:bodyPr>
            <a:noAutofit/>
          </a:bodyPr>
          <a:lstStyle/>
          <a:p>
            <a:r>
              <a:rPr lang="en-GB" sz="3600" b="1" dirty="0"/>
              <a:t>Grade distribution of pilot CSLCs </a:t>
            </a:r>
            <a:br>
              <a:rPr lang="en-GB" sz="3600" b="1" dirty="0"/>
            </a:br>
            <a:r>
              <a:rPr lang="en-GB" sz="3600" b="1" dirty="0"/>
              <a:t>(for Cohort 2019/20 and after)</a:t>
            </a:r>
          </a:p>
        </p:txBody>
      </p:sp>
      <p:pic>
        <p:nvPicPr>
          <p:cNvPr id="5" name="Content Placeholder 4">
            <a:extLst>
              <a:ext uri="{FF2B5EF4-FFF2-40B4-BE49-F238E27FC236}">
                <a16:creationId xmlns:a16="http://schemas.microsoft.com/office/drawing/2014/main" id="{F8657FA0-F4C2-438B-8E45-B1E3E10976BE}"/>
              </a:ext>
            </a:extLst>
          </p:cNvPr>
          <p:cNvPicPr>
            <a:picLocks noGrp="1" noChangeAspect="1"/>
          </p:cNvPicPr>
          <p:nvPr>
            <p:ph idx="1"/>
          </p:nvPr>
        </p:nvPicPr>
        <p:blipFill>
          <a:blip r:embed="rId2"/>
          <a:stretch>
            <a:fillRect/>
          </a:stretch>
        </p:blipFill>
        <p:spPr>
          <a:xfrm>
            <a:off x="987924" y="1676767"/>
            <a:ext cx="7476871" cy="4494077"/>
          </a:xfrm>
          <a:prstGeom prst="rect">
            <a:avLst/>
          </a:prstGeom>
        </p:spPr>
      </p:pic>
      <p:sp>
        <p:nvSpPr>
          <p:cNvPr id="4" name="Slide Number Placeholder 3">
            <a:extLst>
              <a:ext uri="{FF2B5EF4-FFF2-40B4-BE49-F238E27FC236}">
                <a16:creationId xmlns:a16="http://schemas.microsoft.com/office/drawing/2014/main" id="{26C2249A-4084-4115-B5F2-473EACB87B15}"/>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25</a:t>
            </a:fld>
            <a:endParaRPr lang="zh-TW" altLang="en-US">
              <a:solidFill>
                <a:prstClr val="black">
                  <a:tint val="75000"/>
                </a:prstClr>
              </a:solidFill>
            </a:endParaRPr>
          </a:p>
        </p:txBody>
      </p:sp>
    </p:spTree>
    <p:extLst>
      <p:ext uri="{BB962C8B-B14F-4D97-AF65-F5344CB8AC3E}">
        <p14:creationId xmlns:p14="http://schemas.microsoft.com/office/powerpoint/2010/main" val="4260791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A602F-BD95-4884-BD02-EF9E1808AC3C}"/>
              </a:ext>
            </a:extLst>
          </p:cNvPr>
          <p:cNvSpPr>
            <a:spLocks noGrp="1"/>
          </p:cNvSpPr>
          <p:nvPr>
            <p:ph type="title"/>
          </p:nvPr>
        </p:nvSpPr>
        <p:spPr/>
        <p:txBody>
          <a:bodyPr>
            <a:normAutofit/>
          </a:bodyPr>
          <a:lstStyle/>
          <a:p>
            <a:r>
              <a:rPr lang="en-GB" sz="3600" b="1" dirty="0"/>
              <a:t>Grade distribution of pilot ELCs</a:t>
            </a:r>
          </a:p>
        </p:txBody>
      </p:sp>
      <p:sp>
        <p:nvSpPr>
          <p:cNvPr id="4" name="Slide Number Placeholder 3">
            <a:extLst>
              <a:ext uri="{FF2B5EF4-FFF2-40B4-BE49-F238E27FC236}">
                <a16:creationId xmlns:a16="http://schemas.microsoft.com/office/drawing/2014/main" id="{33F92231-5247-48F1-8E41-6AF6935B2172}"/>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26</a:t>
            </a:fld>
            <a:endParaRPr lang="zh-TW" altLang="en-US">
              <a:solidFill>
                <a:prstClr val="black">
                  <a:tint val="75000"/>
                </a:prstClr>
              </a:solidFill>
            </a:endParaRPr>
          </a:p>
        </p:txBody>
      </p:sp>
      <p:pic>
        <p:nvPicPr>
          <p:cNvPr id="6" name="Picture 5">
            <a:extLst>
              <a:ext uri="{FF2B5EF4-FFF2-40B4-BE49-F238E27FC236}">
                <a16:creationId xmlns:a16="http://schemas.microsoft.com/office/drawing/2014/main" id="{F188F7DE-5D6B-4925-9C92-C01C3A46269B}"/>
              </a:ext>
            </a:extLst>
          </p:cNvPr>
          <p:cNvPicPr>
            <a:picLocks noChangeAspect="1"/>
          </p:cNvPicPr>
          <p:nvPr/>
        </p:nvPicPr>
        <p:blipFill>
          <a:blip r:embed="rId2"/>
          <a:stretch>
            <a:fillRect/>
          </a:stretch>
        </p:blipFill>
        <p:spPr>
          <a:xfrm>
            <a:off x="1043608" y="1688526"/>
            <a:ext cx="7315254" cy="4396935"/>
          </a:xfrm>
          <a:prstGeom prst="rect">
            <a:avLst/>
          </a:prstGeom>
        </p:spPr>
      </p:pic>
    </p:spTree>
    <p:extLst>
      <p:ext uri="{BB962C8B-B14F-4D97-AF65-F5344CB8AC3E}">
        <p14:creationId xmlns:p14="http://schemas.microsoft.com/office/powerpoint/2010/main" val="425995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8759" y="3501008"/>
            <a:ext cx="7964487" cy="1362075"/>
          </a:xfrm>
        </p:spPr>
        <p:txBody>
          <a:bodyPr>
            <a:normAutofit/>
          </a:bodyPr>
          <a:lstStyle/>
          <a:p>
            <a:r>
              <a:rPr lang="en-US" dirty="0">
                <a:solidFill>
                  <a:schemeClr val="accent6">
                    <a:lumMod val="50000"/>
                  </a:schemeClr>
                </a:solidFill>
              </a:rPr>
              <a:t>Issues and suggested Solutions in EL pilot exercise</a:t>
            </a:r>
            <a:endParaRPr lang="en-US" dirty="0"/>
          </a:p>
        </p:txBody>
      </p:sp>
      <p:sp>
        <p:nvSpPr>
          <p:cNvPr id="2" name="Slide Number Placeholder 1"/>
          <p:cNvSpPr>
            <a:spLocks noGrp="1"/>
          </p:cNvSpPr>
          <p:nvPr>
            <p:ph type="sldNum" sz="quarter" idx="12"/>
          </p:nvPr>
        </p:nvSpPr>
        <p:spPr/>
        <p:txBody>
          <a:bodyPr/>
          <a:lstStyle/>
          <a:p>
            <a:fld id="{6E76AD11-2221-4E09-980D-792BF738D7B1}" type="slidenum">
              <a:rPr lang="zh-TW" altLang="en-US" smtClean="0"/>
              <a:pPr/>
              <a:t>27</a:t>
            </a:fld>
            <a:endParaRPr lang="zh-TW" altLang="en-US"/>
          </a:p>
        </p:txBody>
      </p:sp>
    </p:spTree>
    <p:extLst>
      <p:ext uri="{BB962C8B-B14F-4D97-AF65-F5344CB8AC3E}">
        <p14:creationId xmlns:p14="http://schemas.microsoft.com/office/powerpoint/2010/main" val="3406819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B5D53-20B1-49C6-A43A-03E54E9BC619}"/>
              </a:ext>
            </a:extLst>
          </p:cNvPr>
          <p:cNvSpPr>
            <a:spLocks noGrp="1"/>
          </p:cNvSpPr>
          <p:nvPr>
            <p:ph type="title"/>
          </p:nvPr>
        </p:nvSpPr>
        <p:spPr/>
        <p:txBody>
          <a:bodyPr>
            <a:noAutofit/>
          </a:bodyPr>
          <a:lstStyle/>
          <a:p>
            <a:r>
              <a:rPr lang="en-GB" sz="3600" b="1" dirty="0"/>
              <a:t>Issues arising from course delivery</a:t>
            </a:r>
          </a:p>
        </p:txBody>
      </p:sp>
      <p:sp>
        <p:nvSpPr>
          <p:cNvPr id="3" name="Content Placeholder 2">
            <a:extLst>
              <a:ext uri="{FF2B5EF4-FFF2-40B4-BE49-F238E27FC236}">
                <a16:creationId xmlns:a16="http://schemas.microsoft.com/office/drawing/2014/main" id="{F3854153-F53B-4FB2-AE1E-41426B0F96F3}"/>
              </a:ext>
            </a:extLst>
          </p:cNvPr>
          <p:cNvSpPr>
            <a:spLocks noGrp="1"/>
          </p:cNvSpPr>
          <p:nvPr>
            <p:ph idx="1"/>
          </p:nvPr>
        </p:nvSpPr>
        <p:spPr/>
        <p:txBody>
          <a:bodyPr/>
          <a:lstStyle/>
          <a:p>
            <a:r>
              <a:rPr lang="en-GB" dirty="0"/>
              <a:t>Insufficient lecture time</a:t>
            </a:r>
          </a:p>
          <a:p>
            <a:r>
              <a:rPr lang="en-US" dirty="0"/>
              <a:t>Arrangement of the course</a:t>
            </a:r>
            <a:r>
              <a:rPr lang="en-GB" dirty="0"/>
              <a:t> schedule</a:t>
            </a:r>
          </a:p>
          <a:p>
            <a:r>
              <a:rPr lang="en-US" dirty="0"/>
              <a:t>Lack of basic knowledge</a:t>
            </a:r>
            <a:endParaRPr lang="en-GB" dirty="0"/>
          </a:p>
        </p:txBody>
      </p:sp>
      <p:sp>
        <p:nvSpPr>
          <p:cNvPr id="4" name="Slide Number Placeholder 3">
            <a:extLst>
              <a:ext uri="{FF2B5EF4-FFF2-40B4-BE49-F238E27FC236}">
                <a16:creationId xmlns:a16="http://schemas.microsoft.com/office/drawing/2014/main" id="{B92AF580-DC7F-490F-A35E-BF7F7A0E5B37}"/>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28</a:t>
            </a:fld>
            <a:endParaRPr lang="zh-TW" altLang="en-US">
              <a:solidFill>
                <a:prstClr val="black">
                  <a:tint val="75000"/>
                </a:prstClr>
              </a:solidFill>
            </a:endParaRPr>
          </a:p>
        </p:txBody>
      </p:sp>
    </p:spTree>
    <p:extLst>
      <p:ext uri="{BB962C8B-B14F-4D97-AF65-F5344CB8AC3E}">
        <p14:creationId xmlns:p14="http://schemas.microsoft.com/office/powerpoint/2010/main" val="3670253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1C82F-CC68-D84A-A67A-CB7116E354C7}"/>
              </a:ext>
            </a:extLst>
          </p:cNvPr>
          <p:cNvSpPr>
            <a:spLocks noGrp="1"/>
          </p:cNvSpPr>
          <p:nvPr>
            <p:ph type="title"/>
          </p:nvPr>
        </p:nvSpPr>
        <p:spPr/>
        <p:txBody>
          <a:bodyPr>
            <a:normAutofit/>
          </a:bodyPr>
          <a:lstStyle/>
          <a:p>
            <a:r>
              <a:rPr lang="en-GB" b="1" u="sng" dirty="0"/>
              <a:t>Issue: Insufficient lecture time</a:t>
            </a:r>
            <a:endParaRPr lang="en-US" b="1" dirty="0"/>
          </a:p>
        </p:txBody>
      </p:sp>
      <p:sp>
        <p:nvSpPr>
          <p:cNvPr id="3" name="Content Placeholder 2">
            <a:extLst>
              <a:ext uri="{FF2B5EF4-FFF2-40B4-BE49-F238E27FC236}">
                <a16:creationId xmlns:a16="http://schemas.microsoft.com/office/drawing/2014/main" id="{D4177BCF-771F-EF46-809E-0BD6DB9C760F}"/>
              </a:ext>
            </a:extLst>
          </p:cNvPr>
          <p:cNvSpPr>
            <a:spLocks noGrp="1"/>
          </p:cNvSpPr>
          <p:nvPr>
            <p:ph idx="1"/>
          </p:nvPr>
        </p:nvSpPr>
        <p:spPr/>
        <p:txBody>
          <a:bodyPr/>
          <a:lstStyle/>
          <a:p>
            <a:r>
              <a:rPr lang="en-GB" dirty="0"/>
              <a:t>Because of short teaching time before the experiential activities/service, the two weeks of add/drop period might create great uncertainty for students to form groups and start working on the services/ activities proposal.</a:t>
            </a:r>
          </a:p>
          <a:p>
            <a:endParaRPr lang="en-US" dirty="0"/>
          </a:p>
        </p:txBody>
      </p:sp>
      <p:sp>
        <p:nvSpPr>
          <p:cNvPr id="4" name="Slide Number Placeholder 3">
            <a:extLst>
              <a:ext uri="{FF2B5EF4-FFF2-40B4-BE49-F238E27FC236}">
                <a16:creationId xmlns:a16="http://schemas.microsoft.com/office/drawing/2014/main" id="{108E5F3A-B8C8-7A4A-ABFB-7C1C3FD5B3BB}"/>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29</a:t>
            </a:fld>
            <a:endParaRPr lang="zh-TW" altLang="en-US">
              <a:solidFill>
                <a:prstClr val="black">
                  <a:tint val="75000"/>
                </a:prstClr>
              </a:solidFill>
            </a:endParaRPr>
          </a:p>
        </p:txBody>
      </p:sp>
    </p:spTree>
    <p:extLst>
      <p:ext uri="{BB962C8B-B14F-4D97-AF65-F5344CB8AC3E}">
        <p14:creationId xmlns:p14="http://schemas.microsoft.com/office/powerpoint/2010/main" val="81935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courses were included in the 2</a:t>
            </a:r>
            <a:r>
              <a:rPr lang="en-US" b="1" baseline="30000" dirty="0"/>
              <a:t>nd</a:t>
            </a:r>
            <a:r>
              <a:rPr lang="en-US" b="1" dirty="0"/>
              <a:t> EL pilot?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98787954"/>
              </p:ext>
            </p:extLst>
          </p:nvPr>
        </p:nvGraphicFramePr>
        <p:xfrm>
          <a:off x="180020" y="1515649"/>
          <a:ext cx="8783960" cy="5173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6E76AD11-2221-4E09-980D-792BF738D7B1}" type="slidenum">
              <a:rPr lang="zh-TW" altLang="en-US" smtClean="0"/>
              <a:pPr/>
              <a:t>3</a:t>
            </a:fld>
            <a:endParaRPr lang="zh-TW" altLang="en-US"/>
          </a:p>
        </p:txBody>
      </p:sp>
    </p:spTree>
    <p:extLst>
      <p:ext uri="{BB962C8B-B14F-4D97-AF65-F5344CB8AC3E}">
        <p14:creationId xmlns:p14="http://schemas.microsoft.com/office/powerpoint/2010/main" val="3475302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75FF0-004E-9044-B241-34FFC17D263C}"/>
              </a:ext>
            </a:extLst>
          </p:cNvPr>
          <p:cNvSpPr>
            <a:spLocks noGrp="1"/>
          </p:cNvSpPr>
          <p:nvPr>
            <p:ph type="title"/>
          </p:nvPr>
        </p:nvSpPr>
        <p:spPr/>
        <p:txBody>
          <a:bodyPr>
            <a:normAutofit/>
          </a:bodyPr>
          <a:lstStyle/>
          <a:p>
            <a:r>
              <a:rPr lang="en-GB" sz="4000" b="1" u="sng" dirty="0"/>
              <a:t>Issue: Lecture time</a:t>
            </a:r>
            <a:endParaRPr lang="en-US" sz="4000" b="1" dirty="0"/>
          </a:p>
        </p:txBody>
      </p:sp>
      <p:sp>
        <p:nvSpPr>
          <p:cNvPr id="3" name="Content Placeholder 2">
            <a:extLst>
              <a:ext uri="{FF2B5EF4-FFF2-40B4-BE49-F238E27FC236}">
                <a16:creationId xmlns:a16="http://schemas.microsoft.com/office/drawing/2014/main" id="{839EDC26-8B10-A64C-8F7D-374AB8C33919}"/>
              </a:ext>
            </a:extLst>
          </p:cNvPr>
          <p:cNvSpPr>
            <a:spLocks noGrp="1"/>
          </p:cNvSpPr>
          <p:nvPr>
            <p:ph idx="1"/>
          </p:nvPr>
        </p:nvSpPr>
        <p:spPr>
          <a:xfrm>
            <a:off x="683568" y="1417638"/>
            <a:ext cx="8229600" cy="4525963"/>
          </a:xfrm>
        </p:spPr>
        <p:txBody>
          <a:bodyPr>
            <a:normAutofit/>
          </a:bodyPr>
          <a:lstStyle/>
          <a:p>
            <a:pPr marL="0" indent="0">
              <a:buNone/>
            </a:pPr>
            <a:r>
              <a:rPr lang="en-GB" sz="2800" b="1" u="sng" dirty="0"/>
              <a:t>Solution 1</a:t>
            </a:r>
            <a:r>
              <a:rPr lang="en-GB" sz="2800" dirty="0"/>
              <a:t>: Starting EL/CSL courses in the second week of the semester</a:t>
            </a:r>
            <a:br>
              <a:rPr lang="en-GB" sz="2800" dirty="0"/>
            </a:br>
            <a:endParaRPr lang="en-GB" sz="2400" dirty="0"/>
          </a:p>
          <a:p>
            <a:pPr marL="0" lvl="0" indent="0">
              <a:buNone/>
            </a:pPr>
            <a:r>
              <a:rPr lang="en-GB" sz="2400" dirty="0">
                <a:sym typeface="Wingdings" panose="05000000000000000000" pitchFamily="2" charset="2"/>
              </a:rPr>
              <a:t> </a:t>
            </a:r>
            <a:r>
              <a:rPr lang="en-GB" sz="2400" dirty="0"/>
              <a:t>More participation in lectures can </a:t>
            </a:r>
            <a:r>
              <a:rPr lang="en-GB" sz="2400" u="sng" dirty="0">
                <a:solidFill>
                  <a:srgbClr val="7030A0"/>
                </a:solidFill>
              </a:rPr>
              <a:t>better-equip students </a:t>
            </a:r>
            <a:r>
              <a:rPr lang="en-GB" sz="2400" dirty="0"/>
              <a:t>before the services/EL activities.</a:t>
            </a:r>
          </a:p>
          <a:p>
            <a:pPr marL="0" lvl="0" indent="0">
              <a:buFont typeface="Wingdings" panose="05000000000000000000" pitchFamily="2" charset="2"/>
              <a:buNone/>
            </a:pPr>
            <a:r>
              <a:rPr lang="en-GB" sz="2400" dirty="0">
                <a:sym typeface="Wingdings" panose="05000000000000000000" pitchFamily="2" charset="2"/>
              </a:rPr>
              <a:t> </a:t>
            </a:r>
            <a:r>
              <a:rPr lang="en-GB" sz="2400" u="sng" dirty="0">
                <a:solidFill>
                  <a:srgbClr val="7030A0"/>
                </a:solidFill>
              </a:rPr>
              <a:t>Course enrolment became relatively stable </a:t>
            </a:r>
            <a:r>
              <a:rPr lang="en-GB" sz="2400" dirty="0"/>
              <a:t>without too many adds/drops. </a:t>
            </a:r>
          </a:p>
          <a:p>
            <a:endParaRPr lang="en-GB" sz="2800" dirty="0"/>
          </a:p>
          <a:p>
            <a:endParaRPr lang="en-US" sz="2800" dirty="0"/>
          </a:p>
        </p:txBody>
      </p:sp>
      <p:sp>
        <p:nvSpPr>
          <p:cNvPr id="4" name="Slide Number Placeholder 3">
            <a:extLst>
              <a:ext uri="{FF2B5EF4-FFF2-40B4-BE49-F238E27FC236}">
                <a16:creationId xmlns:a16="http://schemas.microsoft.com/office/drawing/2014/main" id="{8E07C9B4-3229-794D-85D9-E6F32646E7CB}"/>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30</a:t>
            </a:fld>
            <a:endParaRPr lang="zh-TW" altLang="en-US">
              <a:solidFill>
                <a:prstClr val="black">
                  <a:tint val="75000"/>
                </a:prstClr>
              </a:solidFill>
            </a:endParaRPr>
          </a:p>
        </p:txBody>
      </p:sp>
    </p:spTree>
    <p:extLst>
      <p:ext uri="{BB962C8B-B14F-4D97-AF65-F5344CB8AC3E}">
        <p14:creationId xmlns:p14="http://schemas.microsoft.com/office/powerpoint/2010/main" val="3405615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25E58-0EF9-D848-8FE7-8FE0F75EDFA4}"/>
              </a:ext>
            </a:extLst>
          </p:cNvPr>
          <p:cNvSpPr>
            <a:spLocks noGrp="1"/>
          </p:cNvSpPr>
          <p:nvPr>
            <p:ph type="title"/>
          </p:nvPr>
        </p:nvSpPr>
        <p:spPr/>
        <p:txBody>
          <a:bodyPr>
            <a:normAutofit/>
          </a:bodyPr>
          <a:lstStyle/>
          <a:p>
            <a:r>
              <a:rPr lang="en-GB" sz="4000" b="1" u="sng" dirty="0"/>
              <a:t>Issue: Insufficient lecture time</a:t>
            </a:r>
            <a:endParaRPr lang="en-US" sz="4000" b="1" dirty="0"/>
          </a:p>
        </p:txBody>
      </p:sp>
      <p:sp>
        <p:nvSpPr>
          <p:cNvPr id="3" name="Content Placeholder 2">
            <a:extLst>
              <a:ext uri="{FF2B5EF4-FFF2-40B4-BE49-F238E27FC236}">
                <a16:creationId xmlns:a16="http://schemas.microsoft.com/office/drawing/2014/main" id="{2524F5CE-C254-6843-B6ED-43AD3B51CF2F}"/>
              </a:ext>
            </a:extLst>
          </p:cNvPr>
          <p:cNvSpPr>
            <a:spLocks noGrp="1"/>
          </p:cNvSpPr>
          <p:nvPr>
            <p:ph idx="1"/>
          </p:nvPr>
        </p:nvSpPr>
        <p:spPr>
          <a:xfrm>
            <a:off x="611560" y="1386930"/>
            <a:ext cx="8424936" cy="4525963"/>
          </a:xfrm>
        </p:spPr>
        <p:txBody>
          <a:bodyPr>
            <a:normAutofit/>
          </a:bodyPr>
          <a:lstStyle/>
          <a:p>
            <a:pPr marL="0" indent="0">
              <a:buNone/>
            </a:pPr>
            <a:r>
              <a:rPr lang="en-US" sz="2800" b="1" u="sng" dirty="0"/>
              <a:t>Solution 2</a:t>
            </a:r>
            <a:r>
              <a:rPr lang="en-US" sz="2800" dirty="0"/>
              <a:t>: </a:t>
            </a:r>
            <a:r>
              <a:rPr lang="en-GB" sz="2800" dirty="0"/>
              <a:t>Flexible distribution of classroom and reflection sessions</a:t>
            </a:r>
          </a:p>
          <a:p>
            <a:pPr marL="0" indent="0">
              <a:buNone/>
            </a:pPr>
            <a:r>
              <a:rPr lang="en-US" sz="2000" i="1" dirty="0">
                <a:solidFill>
                  <a:srgbClr val="7030A0"/>
                </a:solidFill>
              </a:rPr>
              <a:t>Classroom/lecture session: </a:t>
            </a:r>
            <a:r>
              <a:rPr lang="en-US" sz="2000" b="1" i="1" dirty="0">
                <a:solidFill>
                  <a:srgbClr val="7030A0"/>
                </a:solidFill>
              </a:rPr>
              <a:t>Min 6 – Max 12 </a:t>
            </a:r>
            <a:r>
              <a:rPr lang="en-US" sz="2000" b="1" i="1" dirty="0" err="1">
                <a:solidFill>
                  <a:srgbClr val="7030A0"/>
                </a:solidFill>
              </a:rPr>
              <a:t>hrs</a:t>
            </a:r>
            <a:endParaRPr lang="en-US" sz="2000" b="1" i="1" dirty="0">
              <a:solidFill>
                <a:srgbClr val="7030A0"/>
              </a:solidFill>
            </a:endParaRPr>
          </a:p>
          <a:p>
            <a:pPr marL="0" indent="0">
              <a:buNone/>
            </a:pPr>
            <a:r>
              <a:rPr lang="en-US" sz="2000" i="1" dirty="0">
                <a:solidFill>
                  <a:srgbClr val="7030A0"/>
                </a:solidFill>
              </a:rPr>
              <a:t>Reflection/group sharing session: </a:t>
            </a:r>
            <a:r>
              <a:rPr lang="en-US" sz="2000" b="1" i="1" dirty="0">
                <a:solidFill>
                  <a:srgbClr val="7030A0"/>
                </a:solidFill>
              </a:rPr>
              <a:t>Min 6 – Max 12 </a:t>
            </a:r>
            <a:r>
              <a:rPr lang="en-US" sz="2000" b="1" i="1" dirty="0" err="1">
                <a:solidFill>
                  <a:srgbClr val="7030A0"/>
                </a:solidFill>
              </a:rPr>
              <a:t>hrs</a:t>
            </a:r>
            <a:endParaRPr lang="en-US" sz="2000" b="1" i="1" dirty="0">
              <a:solidFill>
                <a:srgbClr val="7030A0"/>
              </a:solidFill>
            </a:endParaRPr>
          </a:p>
          <a:p>
            <a:pPr marL="0" indent="0">
              <a:buNone/>
            </a:pPr>
            <a:r>
              <a:rPr lang="en-US" sz="2000" b="1" i="1" dirty="0">
                <a:solidFill>
                  <a:srgbClr val="7030A0"/>
                </a:solidFill>
              </a:rPr>
              <a:t>Total: 18 </a:t>
            </a:r>
            <a:r>
              <a:rPr lang="en-US" sz="2000" b="1" i="1" dirty="0" err="1">
                <a:solidFill>
                  <a:srgbClr val="7030A0"/>
                </a:solidFill>
              </a:rPr>
              <a:t>hrs</a:t>
            </a:r>
            <a:r>
              <a:rPr lang="en-US" sz="2000" b="1" i="1" dirty="0">
                <a:solidFill>
                  <a:srgbClr val="7030A0"/>
                </a:solidFill>
              </a:rPr>
              <a:t> (max)</a:t>
            </a:r>
          </a:p>
          <a:p>
            <a:pPr marL="0" indent="0">
              <a:buNone/>
            </a:pPr>
            <a:endParaRPr lang="en-US" sz="2400" b="1" i="1" dirty="0"/>
          </a:p>
          <a:p>
            <a:pPr marL="0" indent="0">
              <a:buNone/>
            </a:pPr>
            <a:r>
              <a:rPr lang="en-GB" sz="2400" dirty="0">
                <a:sym typeface="Wingdings" panose="05000000000000000000" pitchFamily="2" charset="2"/>
              </a:rPr>
              <a:t> </a:t>
            </a:r>
            <a:r>
              <a:rPr lang="en-GB" sz="2400" dirty="0"/>
              <a:t>Better coordination with both service providers and students.</a:t>
            </a:r>
          </a:p>
          <a:p>
            <a:pPr marL="0" indent="0">
              <a:buNone/>
            </a:pPr>
            <a:r>
              <a:rPr lang="en-GB" sz="2400" dirty="0">
                <a:sym typeface="Wingdings" panose="05000000000000000000" pitchFamily="2" charset="2"/>
              </a:rPr>
              <a:t> </a:t>
            </a:r>
            <a:r>
              <a:rPr lang="en-GB" sz="2400" dirty="0"/>
              <a:t>Allow more time and guidance to prepare for service/activities. </a:t>
            </a:r>
          </a:p>
          <a:p>
            <a:endParaRPr lang="en-GB" sz="2800" b="1" i="1" dirty="0"/>
          </a:p>
          <a:p>
            <a:endParaRPr lang="en-GB" sz="2800" dirty="0"/>
          </a:p>
          <a:p>
            <a:endParaRPr lang="en-US" sz="2800" dirty="0"/>
          </a:p>
        </p:txBody>
      </p:sp>
      <p:sp>
        <p:nvSpPr>
          <p:cNvPr id="4" name="Slide Number Placeholder 3">
            <a:extLst>
              <a:ext uri="{FF2B5EF4-FFF2-40B4-BE49-F238E27FC236}">
                <a16:creationId xmlns:a16="http://schemas.microsoft.com/office/drawing/2014/main" id="{EB7EC820-C1E4-0347-AF15-E7AD1CC5B69B}"/>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31</a:t>
            </a:fld>
            <a:endParaRPr lang="zh-TW" altLang="en-US">
              <a:solidFill>
                <a:prstClr val="black">
                  <a:tint val="75000"/>
                </a:prstClr>
              </a:solidFill>
            </a:endParaRPr>
          </a:p>
        </p:txBody>
      </p:sp>
    </p:spTree>
    <p:extLst>
      <p:ext uri="{BB962C8B-B14F-4D97-AF65-F5344CB8AC3E}">
        <p14:creationId xmlns:p14="http://schemas.microsoft.com/office/powerpoint/2010/main" val="3900916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6E476-84DF-4C4C-B465-0244BB10E199}"/>
              </a:ext>
            </a:extLst>
          </p:cNvPr>
          <p:cNvSpPr>
            <a:spLocks noGrp="1"/>
          </p:cNvSpPr>
          <p:nvPr>
            <p:ph type="title"/>
          </p:nvPr>
        </p:nvSpPr>
        <p:spPr>
          <a:xfrm>
            <a:off x="457200" y="27856"/>
            <a:ext cx="8229600" cy="1143000"/>
          </a:xfrm>
        </p:spPr>
        <p:txBody>
          <a:bodyPr>
            <a:normAutofit/>
          </a:bodyPr>
          <a:lstStyle/>
          <a:p>
            <a:r>
              <a:rPr lang="en-GB" sz="3600" b="1" u="sng" dirty="0"/>
              <a:t>Issue: Insufficient lecture time</a:t>
            </a:r>
            <a:endParaRPr lang="en-US" sz="3600" b="1" dirty="0"/>
          </a:p>
        </p:txBody>
      </p:sp>
      <p:sp>
        <p:nvSpPr>
          <p:cNvPr id="3" name="Content Placeholder 2">
            <a:extLst>
              <a:ext uri="{FF2B5EF4-FFF2-40B4-BE49-F238E27FC236}">
                <a16:creationId xmlns:a16="http://schemas.microsoft.com/office/drawing/2014/main" id="{9B279178-AACC-4C45-AB64-C638CA3293DF}"/>
              </a:ext>
            </a:extLst>
          </p:cNvPr>
          <p:cNvSpPr>
            <a:spLocks noGrp="1"/>
          </p:cNvSpPr>
          <p:nvPr>
            <p:ph idx="1"/>
          </p:nvPr>
        </p:nvSpPr>
        <p:spPr>
          <a:xfrm>
            <a:off x="611560" y="980728"/>
            <a:ext cx="8229600" cy="4525963"/>
          </a:xfrm>
        </p:spPr>
        <p:txBody>
          <a:bodyPr>
            <a:normAutofit lnSpcReduction="10000"/>
          </a:bodyPr>
          <a:lstStyle/>
          <a:p>
            <a:pPr marL="0" indent="0">
              <a:buNone/>
            </a:pPr>
            <a:r>
              <a:rPr lang="en-GB" sz="2800" b="1" u="sng" dirty="0"/>
              <a:t>Solution 3</a:t>
            </a:r>
            <a:r>
              <a:rPr lang="en-GB" sz="2800" dirty="0"/>
              <a:t>: Lecturers can opt for their EL courses to be dropped but not added in add/drop period. </a:t>
            </a:r>
          </a:p>
          <a:p>
            <a:pPr marL="0" indent="0">
              <a:buNone/>
            </a:pPr>
            <a:endParaRPr lang="en-GB" sz="2800" dirty="0"/>
          </a:p>
          <a:p>
            <a:pPr marL="0" indent="0">
              <a:buNone/>
            </a:pPr>
            <a:r>
              <a:rPr lang="en-GB" sz="2400" dirty="0">
                <a:sym typeface="Wingdings" panose="05000000000000000000" pitchFamily="2" charset="2"/>
              </a:rPr>
              <a:t> </a:t>
            </a:r>
            <a:r>
              <a:rPr lang="en-GB" sz="2400" u="sng" dirty="0">
                <a:solidFill>
                  <a:srgbClr val="7030A0"/>
                </a:solidFill>
              </a:rPr>
              <a:t>Guarantee participation in lectures</a:t>
            </a:r>
            <a:r>
              <a:rPr lang="en-GB" sz="2400" dirty="0">
                <a:solidFill>
                  <a:srgbClr val="7030A0"/>
                </a:solidFill>
              </a:rPr>
              <a:t> </a:t>
            </a:r>
            <a:r>
              <a:rPr lang="en-GB" sz="2400" dirty="0"/>
              <a:t>help equip students with required knowledge. </a:t>
            </a:r>
          </a:p>
          <a:p>
            <a:pPr>
              <a:buFont typeface="Wingdings" panose="05000000000000000000" pitchFamily="2" charset="2"/>
              <a:buChar char="J"/>
            </a:pPr>
            <a:r>
              <a:rPr lang="en-GB" sz="2400" dirty="0"/>
              <a:t>Very useful in </a:t>
            </a:r>
            <a:r>
              <a:rPr lang="en-GB" sz="2400" u="sng" dirty="0">
                <a:solidFill>
                  <a:srgbClr val="7030A0"/>
                </a:solidFill>
              </a:rPr>
              <a:t>allocation of students (Groupings)</a:t>
            </a:r>
            <a:r>
              <a:rPr lang="en-GB" sz="2400" dirty="0">
                <a:solidFill>
                  <a:srgbClr val="7030A0"/>
                </a:solidFill>
              </a:rPr>
              <a:t> </a:t>
            </a:r>
            <a:r>
              <a:rPr lang="en-GB" sz="2400" dirty="0"/>
              <a:t>to service providers. </a:t>
            </a:r>
          </a:p>
          <a:p>
            <a:pPr>
              <a:buFont typeface="Wingdings" panose="05000000000000000000" pitchFamily="2" charset="2"/>
              <a:buChar char="J"/>
            </a:pPr>
            <a:endParaRPr lang="en-GB" sz="2400" dirty="0"/>
          </a:p>
          <a:p>
            <a:pPr marL="180975" indent="-180975"/>
            <a:r>
              <a:rPr lang="en-GB" sz="2400" dirty="0"/>
              <a:t>It may discourage some interested students.</a:t>
            </a:r>
          </a:p>
          <a:p>
            <a:pPr marL="180975" indent="-180975"/>
            <a:r>
              <a:rPr lang="en-GB" sz="2400" dirty="0"/>
              <a:t>In some courses, add/drop of students did not affect the formation of groups.</a:t>
            </a:r>
          </a:p>
        </p:txBody>
      </p:sp>
      <p:sp>
        <p:nvSpPr>
          <p:cNvPr id="4" name="Slide Number Placeholder 3">
            <a:extLst>
              <a:ext uri="{FF2B5EF4-FFF2-40B4-BE49-F238E27FC236}">
                <a16:creationId xmlns:a16="http://schemas.microsoft.com/office/drawing/2014/main" id="{A3FC6262-8F21-8E4B-95CA-FCDFA9C07496}"/>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32</a:t>
            </a:fld>
            <a:endParaRPr lang="zh-TW" altLang="en-US">
              <a:solidFill>
                <a:prstClr val="black">
                  <a:tint val="75000"/>
                </a:prstClr>
              </a:solidFill>
            </a:endParaRPr>
          </a:p>
        </p:txBody>
      </p:sp>
    </p:spTree>
    <p:extLst>
      <p:ext uri="{BB962C8B-B14F-4D97-AF65-F5344CB8AC3E}">
        <p14:creationId xmlns:p14="http://schemas.microsoft.com/office/powerpoint/2010/main" val="2935643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94F9-4608-BC42-AC82-ABC7A5551E85}"/>
              </a:ext>
            </a:extLst>
          </p:cNvPr>
          <p:cNvSpPr>
            <a:spLocks noGrp="1"/>
          </p:cNvSpPr>
          <p:nvPr>
            <p:ph type="title"/>
          </p:nvPr>
        </p:nvSpPr>
        <p:spPr/>
        <p:txBody>
          <a:bodyPr>
            <a:normAutofit/>
          </a:bodyPr>
          <a:lstStyle/>
          <a:p>
            <a:r>
              <a:rPr lang="en-GB" sz="4000" b="1" u="sng" dirty="0"/>
              <a:t>Issue: Insufficient lecture time</a:t>
            </a:r>
            <a:endParaRPr lang="en-US" sz="4000" b="1" dirty="0"/>
          </a:p>
        </p:txBody>
      </p:sp>
      <p:sp>
        <p:nvSpPr>
          <p:cNvPr id="3" name="Content Placeholder 2">
            <a:extLst>
              <a:ext uri="{FF2B5EF4-FFF2-40B4-BE49-F238E27FC236}">
                <a16:creationId xmlns:a16="http://schemas.microsoft.com/office/drawing/2014/main" id="{8EB787F9-2045-0A4B-B41F-1CFE45258BBC}"/>
              </a:ext>
            </a:extLst>
          </p:cNvPr>
          <p:cNvSpPr>
            <a:spLocks noGrp="1"/>
          </p:cNvSpPr>
          <p:nvPr>
            <p:ph idx="1"/>
          </p:nvPr>
        </p:nvSpPr>
        <p:spPr/>
        <p:txBody>
          <a:bodyPr>
            <a:normAutofit/>
          </a:bodyPr>
          <a:lstStyle/>
          <a:p>
            <a:pPr marL="0" indent="0">
              <a:buNone/>
            </a:pPr>
            <a:r>
              <a:rPr lang="en-GB" sz="2800" b="1" u="sng" dirty="0"/>
              <a:t>Solution 4</a:t>
            </a:r>
            <a:r>
              <a:rPr lang="en-GB" sz="2800" dirty="0"/>
              <a:t>: Set up E-learning platform to provide video recordings of the lectures for students who have missed lecture(s) in the add/drop period.</a:t>
            </a:r>
          </a:p>
          <a:p>
            <a:endParaRPr lang="en-US" sz="2800" dirty="0"/>
          </a:p>
          <a:p>
            <a:r>
              <a:rPr lang="en-US" sz="2800" dirty="0"/>
              <a:t>Technical </a:t>
            </a:r>
            <a:r>
              <a:rPr lang="en-GB" sz="2800" dirty="0"/>
              <a:t>support is needed</a:t>
            </a:r>
          </a:p>
          <a:p>
            <a:endParaRPr lang="en-GB" sz="2800" dirty="0"/>
          </a:p>
          <a:p>
            <a:endParaRPr lang="en-US" sz="2800" dirty="0"/>
          </a:p>
        </p:txBody>
      </p:sp>
      <p:sp>
        <p:nvSpPr>
          <p:cNvPr id="4" name="Slide Number Placeholder 3">
            <a:extLst>
              <a:ext uri="{FF2B5EF4-FFF2-40B4-BE49-F238E27FC236}">
                <a16:creationId xmlns:a16="http://schemas.microsoft.com/office/drawing/2014/main" id="{5403FF23-0359-2846-B162-CA6FD211FB62}"/>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33</a:t>
            </a:fld>
            <a:endParaRPr lang="zh-TW" altLang="en-US">
              <a:solidFill>
                <a:prstClr val="black">
                  <a:tint val="75000"/>
                </a:prstClr>
              </a:solidFill>
            </a:endParaRPr>
          </a:p>
        </p:txBody>
      </p:sp>
    </p:spTree>
    <p:extLst>
      <p:ext uri="{BB962C8B-B14F-4D97-AF65-F5344CB8AC3E}">
        <p14:creationId xmlns:p14="http://schemas.microsoft.com/office/powerpoint/2010/main" val="16628066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F3FD7-A867-B142-AA79-B65F94B29A0C}"/>
              </a:ext>
            </a:extLst>
          </p:cNvPr>
          <p:cNvSpPr>
            <a:spLocks noGrp="1"/>
          </p:cNvSpPr>
          <p:nvPr>
            <p:ph type="title"/>
          </p:nvPr>
        </p:nvSpPr>
        <p:spPr>
          <a:xfrm>
            <a:off x="457200" y="274638"/>
            <a:ext cx="8507288" cy="1143000"/>
          </a:xfrm>
        </p:spPr>
        <p:txBody>
          <a:bodyPr>
            <a:normAutofit fontScale="90000"/>
          </a:bodyPr>
          <a:lstStyle/>
          <a:p>
            <a:r>
              <a:rPr lang="en-GB" sz="4000" b="1" u="sng" dirty="0"/>
              <a:t>Issue: </a:t>
            </a:r>
            <a:r>
              <a:rPr lang="en-US" sz="4000" b="1" u="sng" dirty="0"/>
              <a:t>Arrangement of the course </a:t>
            </a:r>
            <a:r>
              <a:rPr lang="en-GB" sz="4000" b="1" u="sng" dirty="0"/>
              <a:t>schedule</a:t>
            </a:r>
            <a:endParaRPr lang="en-US" sz="4000" b="1" dirty="0"/>
          </a:p>
        </p:txBody>
      </p:sp>
      <p:sp>
        <p:nvSpPr>
          <p:cNvPr id="3" name="Content Placeholder 2">
            <a:extLst>
              <a:ext uri="{FF2B5EF4-FFF2-40B4-BE49-F238E27FC236}">
                <a16:creationId xmlns:a16="http://schemas.microsoft.com/office/drawing/2014/main" id="{F392C11B-4046-1141-AC5E-68ACE1748140}"/>
              </a:ext>
            </a:extLst>
          </p:cNvPr>
          <p:cNvSpPr>
            <a:spLocks noGrp="1"/>
          </p:cNvSpPr>
          <p:nvPr>
            <p:ph idx="1"/>
          </p:nvPr>
        </p:nvSpPr>
        <p:spPr/>
        <p:txBody>
          <a:bodyPr/>
          <a:lstStyle/>
          <a:p>
            <a:r>
              <a:rPr lang="en-GB" dirty="0"/>
              <a:t>Time clash happened between services/ EL activities and the students’ regular classes.</a:t>
            </a:r>
          </a:p>
          <a:p>
            <a:endParaRPr lang="en-US" dirty="0"/>
          </a:p>
        </p:txBody>
      </p:sp>
      <p:sp>
        <p:nvSpPr>
          <p:cNvPr id="4" name="Slide Number Placeholder 3">
            <a:extLst>
              <a:ext uri="{FF2B5EF4-FFF2-40B4-BE49-F238E27FC236}">
                <a16:creationId xmlns:a16="http://schemas.microsoft.com/office/drawing/2014/main" id="{EBDD28EC-2E00-6245-B70B-333737AD99F1}"/>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34</a:t>
            </a:fld>
            <a:endParaRPr lang="zh-TW" altLang="en-US">
              <a:solidFill>
                <a:prstClr val="black">
                  <a:tint val="75000"/>
                </a:prstClr>
              </a:solidFill>
            </a:endParaRPr>
          </a:p>
        </p:txBody>
      </p:sp>
    </p:spTree>
    <p:extLst>
      <p:ext uri="{BB962C8B-B14F-4D97-AF65-F5344CB8AC3E}">
        <p14:creationId xmlns:p14="http://schemas.microsoft.com/office/powerpoint/2010/main" val="5606289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14A72-2E01-9143-B204-2100E45776D9}"/>
              </a:ext>
            </a:extLst>
          </p:cNvPr>
          <p:cNvSpPr>
            <a:spLocks noGrp="1"/>
          </p:cNvSpPr>
          <p:nvPr>
            <p:ph type="title"/>
          </p:nvPr>
        </p:nvSpPr>
        <p:spPr>
          <a:xfrm>
            <a:off x="457200" y="0"/>
            <a:ext cx="8229600" cy="1143000"/>
          </a:xfrm>
        </p:spPr>
        <p:txBody>
          <a:bodyPr>
            <a:normAutofit fontScale="90000"/>
          </a:bodyPr>
          <a:lstStyle/>
          <a:p>
            <a:r>
              <a:rPr lang="en-GB" sz="3600" b="1" u="sng" dirty="0"/>
              <a:t>Issue: </a:t>
            </a:r>
            <a:r>
              <a:rPr lang="en-US" sz="3600" b="1" u="sng" dirty="0"/>
              <a:t>Arrangement of the course </a:t>
            </a:r>
            <a:r>
              <a:rPr lang="en-GB" sz="3600" b="1" u="sng" dirty="0"/>
              <a:t>schedule</a:t>
            </a:r>
            <a:endParaRPr lang="en-US" sz="3600" b="1" dirty="0"/>
          </a:p>
        </p:txBody>
      </p:sp>
      <p:sp>
        <p:nvSpPr>
          <p:cNvPr id="3" name="Content Placeholder 2">
            <a:extLst>
              <a:ext uri="{FF2B5EF4-FFF2-40B4-BE49-F238E27FC236}">
                <a16:creationId xmlns:a16="http://schemas.microsoft.com/office/drawing/2014/main" id="{257E12EF-AF36-1A48-8E64-D4F8B580F33D}"/>
              </a:ext>
            </a:extLst>
          </p:cNvPr>
          <p:cNvSpPr>
            <a:spLocks noGrp="1"/>
          </p:cNvSpPr>
          <p:nvPr>
            <p:ph idx="1"/>
          </p:nvPr>
        </p:nvSpPr>
        <p:spPr>
          <a:xfrm>
            <a:off x="457200" y="1092200"/>
            <a:ext cx="8229600" cy="4525963"/>
          </a:xfrm>
        </p:spPr>
        <p:txBody>
          <a:bodyPr>
            <a:normAutofit fontScale="92500"/>
          </a:bodyPr>
          <a:lstStyle/>
          <a:p>
            <a:pPr marL="0" indent="0">
              <a:buNone/>
            </a:pPr>
            <a:r>
              <a:rPr lang="en-GB" sz="2800" b="1" u="sng" dirty="0"/>
              <a:t>Solution 1</a:t>
            </a:r>
            <a:r>
              <a:rPr lang="en-GB" sz="2800" dirty="0"/>
              <a:t>: Inform students on all the dates of out-of-classroom activities at the beginning of the class. </a:t>
            </a:r>
          </a:p>
          <a:p>
            <a:pPr marL="0" indent="0">
              <a:buNone/>
            </a:pPr>
            <a:endParaRPr lang="en-GB" sz="2800" dirty="0"/>
          </a:p>
          <a:p>
            <a:pPr marL="0" lvl="0" indent="0">
              <a:buNone/>
            </a:pPr>
            <a:r>
              <a:rPr lang="en-GB" sz="2400" dirty="0"/>
              <a:t> </a:t>
            </a:r>
            <a:r>
              <a:rPr lang="en-GB" sz="2400" dirty="0">
                <a:sym typeface="Wingdings" panose="05000000000000000000" pitchFamily="2" charset="2"/>
              </a:rPr>
              <a:t> </a:t>
            </a:r>
            <a:r>
              <a:rPr lang="en-GB" sz="2400" dirty="0"/>
              <a:t>Announce possible dates, time and venues for service/ activities in the first two weeks (Students can make decision to drop, if needed)</a:t>
            </a:r>
          </a:p>
          <a:p>
            <a:pPr lvl="0">
              <a:buFont typeface="Wingdings" panose="05000000000000000000" pitchFamily="2" charset="2"/>
              <a:buChar char="J"/>
            </a:pPr>
            <a:r>
              <a:rPr lang="en-GB" sz="2400" dirty="0"/>
              <a:t>Students were well-informed. </a:t>
            </a:r>
          </a:p>
          <a:p>
            <a:pPr lvl="0">
              <a:buFont typeface="Wingdings" panose="05000000000000000000" pitchFamily="2" charset="2"/>
              <a:buChar char="J"/>
            </a:pPr>
            <a:endParaRPr lang="en-GB" sz="2400" dirty="0"/>
          </a:p>
          <a:p>
            <a:pPr marL="200025" lvl="0" indent="-200025"/>
            <a:r>
              <a:rPr lang="en-GB" sz="2400" dirty="0"/>
              <a:t>It could be difficult because the service provider might not be able to provide the schedule in advance. </a:t>
            </a:r>
          </a:p>
          <a:p>
            <a:pPr marL="200025" lvl="0" indent="-200025"/>
            <a:r>
              <a:rPr lang="en-GB" sz="2400" dirty="0"/>
              <a:t>For some courses, groups arranged time for activities according to their scheduled class time. </a:t>
            </a:r>
          </a:p>
        </p:txBody>
      </p:sp>
      <p:sp>
        <p:nvSpPr>
          <p:cNvPr id="4" name="Slide Number Placeholder 3">
            <a:extLst>
              <a:ext uri="{FF2B5EF4-FFF2-40B4-BE49-F238E27FC236}">
                <a16:creationId xmlns:a16="http://schemas.microsoft.com/office/drawing/2014/main" id="{5EF9EFE1-F5A1-7847-9DEE-5AB8E317CA61}"/>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35</a:t>
            </a:fld>
            <a:endParaRPr lang="zh-TW" altLang="en-US">
              <a:solidFill>
                <a:prstClr val="black">
                  <a:tint val="75000"/>
                </a:prstClr>
              </a:solidFill>
            </a:endParaRPr>
          </a:p>
        </p:txBody>
      </p:sp>
    </p:spTree>
    <p:extLst>
      <p:ext uri="{BB962C8B-B14F-4D97-AF65-F5344CB8AC3E}">
        <p14:creationId xmlns:p14="http://schemas.microsoft.com/office/powerpoint/2010/main" val="27817367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3BECC-7772-B343-AEE7-8E277AA3D7DD}"/>
              </a:ext>
            </a:extLst>
          </p:cNvPr>
          <p:cNvSpPr>
            <a:spLocks noGrp="1"/>
          </p:cNvSpPr>
          <p:nvPr>
            <p:ph type="title"/>
          </p:nvPr>
        </p:nvSpPr>
        <p:spPr/>
        <p:txBody>
          <a:bodyPr>
            <a:normAutofit fontScale="90000"/>
          </a:bodyPr>
          <a:lstStyle/>
          <a:p>
            <a:r>
              <a:rPr lang="en-GB" sz="3600" b="1" u="sng" dirty="0"/>
              <a:t>Issue: </a:t>
            </a:r>
            <a:r>
              <a:rPr lang="en-US" sz="3600" b="1" u="sng" dirty="0"/>
              <a:t>Arrangement of the course </a:t>
            </a:r>
            <a:r>
              <a:rPr lang="en-GB" sz="3600" b="1" u="sng" dirty="0"/>
              <a:t>schedule</a:t>
            </a:r>
            <a:endParaRPr lang="en-US" sz="3600" b="1" u="sng" dirty="0"/>
          </a:p>
        </p:txBody>
      </p:sp>
      <p:sp>
        <p:nvSpPr>
          <p:cNvPr id="3" name="Content Placeholder 2">
            <a:extLst>
              <a:ext uri="{FF2B5EF4-FFF2-40B4-BE49-F238E27FC236}">
                <a16:creationId xmlns:a16="http://schemas.microsoft.com/office/drawing/2014/main" id="{E8705020-315D-4546-985A-689F27110113}"/>
              </a:ext>
            </a:extLst>
          </p:cNvPr>
          <p:cNvSpPr>
            <a:spLocks noGrp="1"/>
          </p:cNvSpPr>
          <p:nvPr>
            <p:ph idx="1"/>
          </p:nvPr>
        </p:nvSpPr>
        <p:spPr/>
        <p:txBody>
          <a:bodyPr>
            <a:normAutofit/>
          </a:bodyPr>
          <a:lstStyle/>
          <a:p>
            <a:pPr marL="0" indent="0">
              <a:buNone/>
            </a:pPr>
            <a:r>
              <a:rPr lang="en-GB" sz="2800" b="1" u="sng" dirty="0"/>
              <a:t>Solution 2</a:t>
            </a:r>
            <a:r>
              <a:rPr lang="en-GB" sz="2800" dirty="0"/>
              <a:t>: Arrange transportation for students if needed.</a:t>
            </a:r>
            <a:br>
              <a:rPr lang="en-GB" sz="2800" dirty="0"/>
            </a:br>
            <a:r>
              <a:rPr lang="en-GB" sz="2800" dirty="0"/>
              <a:t> </a:t>
            </a:r>
          </a:p>
          <a:p>
            <a:pPr>
              <a:buFont typeface="Wingdings" panose="05000000000000000000" pitchFamily="2" charset="2"/>
              <a:buChar char="J"/>
            </a:pPr>
            <a:r>
              <a:rPr lang="en-GB" sz="2400" dirty="0"/>
              <a:t>Encourage interested students to join the course.</a:t>
            </a:r>
          </a:p>
          <a:p>
            <a:pPr>
              <a:buFont typeface="Wingdings" panose="05000000000000000000" pitchFamily="2" charset="2"/>
              <a:buChar char="J"/>
            </a:pPr>
            <a:endParaRPr lang="en-GB" sz="2400" dirty="0"/>
          </a:p>
          <a:p>
            <a:pPr marL="200025" indent="-200025"/>
            <a:r>
              <a:rPr lang="en-GB" sz="2400" dirty="0"/>
              <a:t>For some courses, students decide and arrange their own visits.</a:t>
            </a:r>
          </a:p>
          <a:p>
            <a:pPr marL="200025" indent="-200025"/>
            <a:r>
              <a:rPr lang="en-GB" sz="2400" dirty="0"/>
              <a:t>It was more cost-effective for individual students to arrange their transportation when necessary. </a:t>
            </a:r>
          </a:p>
          <a:p>
            <a:endParaRPr lang="en-GB" dirty="0"/>
          </a:p>
          <a:p>
            <a:endParaRPr lang="en-US" dirty="0"/>
          </a:p>
        </p:txBody>
      </p:sp>
      <p:sp>
        <p:nvSpPr>
          <p:cNvPr id="4" name="Slide Number Placeholder 3">
            <a:extLst>
              <a:ext uri="{FF2B5EF4-FFF2-40B4-BE49-F238E27FC236}">
                <a16:creationId xmlns:a16="http://schemas.microsoft.com/office/drawing/2014/main" id="{AF83027F-0A90-B444-BBB1-80EED4461D03}"/>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36</a:t>
            </a:fld>
            <a:endParaRPr lang="zh-TW" altLang="en-US">
              <a:solidFill>
                <a:prstClr val="black">
                  <a:tint val="75000"/>
                </a:prstClr>
              </a:solidFill>
            </a:endParaRPr>
          </a:p>
        </p:txBody>
      </p:sp>
    </p:spTree>
    <p:extLst>
      <p:ext uri="{BB962C8B-B14F-4D97-AF65-F5344CB8AC3E}">
        <p14:creationId xmlns:p14="http://schemas.microsoft.com/office/powerpoint/2010/main" val="4233357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B7535-A071-C14E-BFC8-1BA06995CCAB}"/>
              </a:ext>
            </a:extLst>
          </p:cNvPr>
          <p:cNvSpPr>
            <a:spLocks noGrp="1"/>
          </p:cNvSpPr>
          <p:nvPr>
            <p:ph type="title"/>
          </p:nvPr>
        </p:nvSpPr>
        <p:spPr/>
        <p:txBody>
          <a:bodyPr>
            <a:normAutofit fontScale="90000"/>
          </a:bodyPr>
          <a:lstStyle/>
          <a:p>
            <a:r>
              <a:rPr lang="en-GB" sz="3600" b="1" u="sng" dirty="0"/>
              <a:t>Issue: </a:t>
            </a:r>
            <a:r>
              <a:rPr lang="en-US" sz="3600" b="1" u="sng" dirty="0"/>
              <a:t>Arrangement of the course </a:t>
            </a:r>
            <a:r>
              <a:rPr lang="en-GB" sz="3600" b="1" u="sng" dirty="0"/>
              <a:t>schedule</a:t>
            </a:r>
            <a:endParaRPr lang="en-US" sz="3600" b="1" dirty="0"/>
          </a:p>
        </p:txBody>
      </p:sp>
      <p:sp>
        <p:nvSpPr>
          <p:cNvPr id="3" name="Content Placeholder 2">
            <a:extLst>
              <a:ext uri="{FF2B5EF4-FFF2-40B4-BE49-F238E27FC236}">
                <a16:creationId xmlns:a16="http://schemas.microsoft.com/office/drawing/2014/main" id="{2464841C-E887-F848-B847-867B16AC6B3B}"/>
              </a:ext>
            </a:extLst>
          </p:cNvPr>
          <p:cNvSpPr>
            <a:spLocks noGrp="1"/>
          </p:cNvSpPr>
          <p:nvPr>
            <p:ph idx="1"/>
          </p:nvPr>
        </p:nvSpPr>
        <p:spPr/>
        <p:txBody>
          <a:bodyPr>
            <a:normAutofit/>
          </a:bodyPr>
          <a:lstStyle/>
          <a:p>
            <a:pPr marL="0" indent="0">
              <a:buNone/>
            </a:pPr>
            <a:r>
              <a:rPr lang="en-GB" sz="2400" b="1" u="sng" dirty="0"/>
              <a:t>Solution 3</a:t>
            </a:r>
            <a:r>
              <a:rPr lang="en-GB" sz="2400" dirty="0"/>
              <a:t>: Lecturers could strongly advise students to reserve one hour before and after their EL courses for possible travelling time, and add remarks in their course synopsis. </a:t>
            </a:r>
          </a:p>
          <a:p>
            <a:pPr marL="0" indent="0">
              <a:buNone/>
            </a:pPr>
            <a:endParaRPr lang="en-GB" sz="2400" dirty="0"/>
          </a:p>
          <a:p>
            <a:pPr>
              <a:buFont typeface="Wingdings" panose="05000000000000000000" pitchFamily="2" charset="2"/>
              <a:buChar char="J"/>
            </a:pPr>
            <a:r>
              <a:rPr lang="en-GB" sz="2400" dirty="0"/>
              <a:t>It is vital to set aside time for students.</a:t>
            </a:r>
          </a:p>
          <a:p>
            <a:pPr>
              <a:buFont typeface="Wingdings" panose="05000000000000000000" pitchFamily="2" charset="2"/>
              <a:buChar char="J"/>
            </a:pPr>
            <a:endParaRPr lang="en-GB" sz="2400" dirty="0"/>
          </a:p>
          <a:p>
            <a:pPr marL="200025" indent="-200025"/>
            <a:r>
              <a:rPr lang="en-GB" sz="2400" dirty="0"/>
              <a:t>It might discourage interested students. </a:t>
            </a:r>
          </a:p>
          <a:p>
            <a:pPr marL="200025" indent="-200025"/>
            <a:r>
              <a:rPr lang="en-GB" sz="2400" dirty="0"/>
              <a:t>For some courses, students arranged the time for activities according to their own schedules.</a:t>
            </a:r>
          </a:p>
          <a:p>
            <a:endParaRPr lang="en-GB" sz="2400" dirty="0"/>
          </a:p>
          <a:p>
            <a:endParaRPr lang="en-US" sz="2400" dirty="0"/>
          </a:p>
        </p:txBody>
      </p:sp>
      <p:sp>
        <p:nvSpPr>
          <p:cNvPr id="4" name="Slide Number Placeholder 3">
            <a:extLst>
              <a:ext uri="{FF2B5EF4-FFF2-40B4-BE49-F238E27FC236}">
                <a16:creationId xmlns:a16="http://schemas.microsoft.com/office/drawing/2014/main" id="{9C93CF03-DE35-D044-93E2-521492B321FD}"/>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37</a:t>
            </a:fld>
            <a:endParaRPr lang="zh-TW" altLang="en-US">
              <a:solidFill>
                <a:prstClr val="black">
                  <a:tint val="75000"/>
                </a:prstClr>
              </a:solidFill>
            </a:endParaRPr>
          </a:p>
        </p:txBody>
      </p:sp>
    </p:spTree>
    <p:extLst>
      <p:ext uri="{BB962C8B-B14F-4D97-AF65-F5344CB8AC3E}">
        <p14:creationId xmlns:p14="http://schemas.microsoft.com/office/powerpoint/2010/main" val="217034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986B-236E-0D4A-B300-E9F9DDF8F886}"/>
              </a:ext>
            </a:extLst>
          </p:cNvPr>
          <p:cNvSpPr>
            <a:spLocks noGrp="1"/>
          </p:cNvSpPr>
          <p:nvPr>
            <p:ph type="title"/>
          </p:nvPr>
        </p:nvSpPr>
        <p:spPr/>
        <p:txBody>
          <a:bodyPr>
            <a:normAutofit/>
          </a:bodyPr>
          <a:lstStyle/>
          <a:p>
            <a:r>
              <a:rPr lang="en-GB" sz="4000" b="1" u="sng" dirty="0"/>
              <a:t>Issue: Lack of basic Knowledge</a:t>
            </a:r>
            <a:endParaRPr lang="en-US" sz="4000" b="1" dirty="0"/>
          </a:p>
        </p:txBody>
      </p:sp>
      <p:sp>
        <p:nvSpPr>
          <p:cNvPr id="3" name="Content Placeholder 2">
            <a:extLst>
              <a:ext uri="{FF2B5EF4-FFF2-40B4-BE49-F238E27FC236}">
                <a16:creationId xmlns:a16="http://schemas.microsoft.com/office/drawing/2014/main" id="{AA2371C5-53DD-7146-AEAB-C200DF5CCDB4}"/>
              </a:ext>
            </a:extLst>
          </p:cNvPr>
          <p:cNvSpPr>
            <a:spLocks noGrp="1"/>
          </p:cNvSpPr>
          <p:nvPr>
            <p:ph idx="1"/>
          </p:nvPr>
        </p:nvSpPr>
        <p:spPr/>
        <p:txBody>
          <a:bodyPr>
            <a:normAutofit/>
          </a:bodyPr>
          <a:lstStyle/>
          <a:p>
            <a:r>
              <a:rPr lang="en-GB" sz="2800" dirty="0"/>
              <a:t>With only 9 hours of the lecture time, students who have inadequate relevant basic knowledge, might be difficult to be well-equipped to conduct services/ activities.</a:t>
            </a:r>
            <a:endParaRPr lang="en-US" sz="2800" dirty="0"/>
          </a:p>
        </p:txBody>
      </p:sp>
      <p:sp>
        <p:nvSpPr>
          <p:cNvPr id="4" name="Slide Number Placeholder 3">
            <a:extLst>
              <a:ext uri="{FF2B5EF4-FFF2-40B4-BE49-F238E27FC236}">
                <a16:creationId xmlns:a16="http://schemas.microsoft.com/office/drawing/2014/main" id="{977CFE24-7824-C549-9E39-9C6271C7D231}"/>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38</a:t>
            </a:fld>
            <a:endParaRPr lang="zh-TW" altLang="en-US">
              <a:solidFill>
                <a:prstClr val="black">
                  <a:tint val="75000"/>
                </a:prstClr>
              </a:solidFill>
            </a:endParaRPr>
          </a:p>
        </p:txBody>
      </p:sp>
    </p:spTree>
    <p:extLst>
      <p:ext uri="{BB962C8B-B14F-4D97-AF65-F5344CB8AC3E}">
        <p14:creationId xmlns:p14="http://schemas.microsoft.com/office/powerpoint/2010/main" val="26215207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4244-7E9A-AE40-BC05-4DF11364610A}"/>
              </a:ext>
            </a:extLst>
          </p:cNvPr>
          <p:cNvSpPr>
            <a:spLocks noGrp="1"/>
          </p:cNvSpPr>
          <p:nvPr>
            <p:ph type="title"/>
          </p:nvPr>
        </p:nvSpPr>
        <p:spPr>
          <a:xfrm>
            <a:off x="457200" y="-27384"/>
            <a:ext cx="8229600" cy="1143000"/>
          </a:xfrm>
        </p:spPr>
        <p:txBody>
          <a:bodyPr>
            <a:normAutofit/>
          </a:bodyPr>
          <a:lstStyle/>
          <a:p>
            <a:r>
              <a:rPr lang="en-GB" sz="3600" b="1" u="sng" dirty="0"/>
              <a:t>Issue: Lack of basic Knowledge</a:t>
            </a:r>
            <a:endParaRPr lang="en-US" sz="3600" b="1" dirty="0"/>
          </a:p>
        </p:txBody>
      </p:sp>
      <p:sp>
        <p:nvSpPr>
          <p:cNvPr id="3" name="Content Placeholder 2">
            <a:extLst>
              <a:ext uri="{FF2B5EF4-FFF2-40B4-BE49-F238E27FC236}">
                <a16:creationId xmlns:a16="http://schemas.microsoft.com/office/drawing/2014/main" id="{FE5FC76F-6B90-644A-B0BD-19915E798915}"/>
              </a:ext>
            </a:extLst>
          </p:cNvPr>
          <p:cNvSpPr>
            <a:spLocks noGrp="1"/>
          </p:cNvSpPr>
          <p:nvPr>
            <p:ph idx="1"/>
          </p:nvPr>
        </p:nvSpPr>
        <p:spPr>
          <a:xfrm>
            <a:off x="611560" y="1124744"/>
            <a:ext cx="8229600" cy="4525963"/>
          </a:xfrm>
        </p:spPr>
        <p:txBody>
          <a:bodyPr>
            <a:normAutofit fontScale="70000" lnSpcReduction="20000"/>
          </a:bodyPr>
          <a:lstStyle/>
          <a:p>
            <a:pPr marL="0" indent="0">
              <a:buNone/>
            </a:pPr>
            <a:r>
              <a:rPr lang="en-GB" sz="3400" b="1" u="sng" dirty="0"/>
              <a:t>Solution 1</a:t>
            </a:r>
            <a:r>
              <a:rPr lang="en-GB" sz="3400" dirty="0"/>
              <a:t>: Lecturers may include more operational/ experiential knowledge in EL courses before conducting their services/ activities.</a:t>
            </a:r>
          </a:p>
          <a:p>
            <a:pPr marL="0" indent="0">
              <a:buNone/>
            </a:pPr>
            <a:endParaRPr lang="en-GB" dirty="0"/>
          </a:p>
          <a:p>
            <a:pPr marL="200025" lvl="0" indent="-200025">
              <a:buFont typeface="Wingdings" panose="05000000000000000000" pitchFamily="2" charset="2"/>
              <a:buChar char="J"/>
              <a:tabLst>
                <a:tab pos="85725" algn="l"/>
              </a:tabLst>
            </a:pPr>
            <a:r>
              <a:rPr lang="en-GB" dirty="0"/>
              <a:t>All concepts could be introduced in the 9 hours (3 lectures). </a:t>
            </a:r>
          </a:p>
          <a:p>
            <a:pPr marL="200025" lvl="0" indent="-200025">
              <a:buFont typeface="Wingdings" panose="05000000000000000000" pitchFamily="2" charset="2"/>
              <a:buChar char="J"/>
              <a:tabLst>
                <a:tab pos="85725" algn="l"/>
              </a:tabLst>
            </a:pPr>
            <a:r>
              <a:rPr lang="en-GB" dirty="0"/>
              <a:t>Students were better-prepared. </a:t>
            </a:r>
            <a:br>
              <a:rPr lang="en-GB" dirty="0"/>
            </a:br>
            <a:r>
              <a:rPr lang="en-GB" dirty="0"/>
              <a:t>(Theoretical underpinnings, activity timeline, service provider’s background, basic service design methods and skills)</a:t>
            </a:r>
          </a:p>
          <a:p>
            <a:pPr marL="200025" lvl="0" indent="-200025">
              <a:buFont typeface="Wingdings" panose="05000000000000000000" pitchFamily="2" charset="2"/>
              <a:buChar char="J"/>
              <a:tabLst>
                <a:tab pos="85725" algn="l"/>
              </a:tabLst>
            </a:pPr>
            <a:r>
              <a:rPr lang="en-GB" dirty="0"/>
              <a:t>More group-based activities for capacity building. </a:t>
            </a:r>
            <a:br>
              <a:rPr lang="en-GB" dirty="0"/>
            </a:br>
            <a:endParaRPr lang="en-GB" dirty="0"/>
          </a:p>
          <a:p>
            <a:pPr marL="200025" lvl="0" indent="-200025"/>
            <a:r>
              <a:rPr lang="en-GB" dirty="0"/>
              <a:t>The design of some courses could be informed by just-in-time-learning. </a:t>
            </a:r>
            <a:r>
              <a:rPr lang="en-GB" u="sng" dirty="0">
                <a:solidFill>
                  <a:srgbClr val="7030A0"/>
                </a:solidFill>
              </a:rPr>
              <a:t>The activity was not meant for providing information, but an opportunity for students to create their understandings. </a:t>
            </a:r>
          </a:p>
        </p:txBody>
      </p:sp>
      <p:sp>
        <p:nvSpPr>
          <p:cNvPr id="4" name="Slide Number Placeholder 3">
            <a:extLst>
              <a:ext uri="{FF2B5EF4-FFF2-40B4-BE49-F238E27FC236}">
                <a16:creationId xmlns:a16="http://schemas.microsoft.com/office/drawing/2014/main" id="{0A290AD5-1616-B04B-82EC-E0EF17500B09}"/>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39</a:t>
            </a:fld>
            <a:endParaRPr lang="zh-TW" altLang="en-US">
              <a:solidFill>
                <a:prstClr val="black">
                  <a:tint val="75000"/>
                </a:prstClr>
              </a:solidFill>
            </a:endParaRPr>
          </a:p>
        </p:txBody>
      </p:sp>
    </p:spTree>
    <p:extLst>
      <p:ext uri="{BB962C8B-B14F-4D97-AF65-F5344CB8AC3E}">
        <p14:creationId xmlns:p14="http://schemas.microsoft.com/office/powerpoint/2010/main" val="262080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1A01A-FA40-524D-AEC5-D682EDF32EA8}"/>
              </a:ext>
            </a:extLst>
          </p:cNvPr>
          <p:cNvSpPr>
            <a:spLocks noGrp="1"/>
          </p:cNvSpPr>
          <p:nvPr>
            <p:ph type="title"/>
          </p:nvPr>
        </p:nvSpPr>
        <p:spPr/>
        <p:txBody>
          <a:bodyPr/>
          <a:lstStyle/>
          <a:p>
            <a:r>
              <a:rPr lang="en-US" b="1" dirty="0"/>
              <a:t>Highlighted Course Features</a:t>
            </a:r>
          </a:p>
        </p:txBody>
      </p:sp>
      <p:sp>
        <p:nvSpPr>
          <p:cNvPr id="3" name="Content Placeholder 2">
            <a:extLst>
              <a:ext uri="{FF2B5EF4-FFF2-40B4-BE49-F238E27FC236}">
                <a16:creationId xmlns:a16="http://schemas.microsoft.com/office/drawing/2014/main" id="{ED2676F1-AD0E-1A4B-B3D3-D89ECF4A0B66}"/>
              </a:ext>
            </a:extLst>
          </p:cNvPr>
          <p:cNvSpPr>
            <a:spLocks noGrp="1"/>
          </p:cNvSpPr>
          <p:nvPr>
            <p:ph idx="1"/>
          </p:nvPr>
        </p:nvSpPr>
        <p:spPr>
          <a:xfrm>
            <a:off x="457200" y="1420838"/>
            <a:ext cx="8579296" cy="4525963"/>
          </a:xfrm>
        </p:spPr>
        <p:txBody>
          <a:bodyPr>
            <a:normAutofit/>
          </a:bodyPr>
          <a:lstStyle/>
          <a:p>
            <a:r>
              <a:rPr lang="en-US" sz="2800" dirty="0"/>
              <a:t>Agency support (CSL1008)</a:t>
            </a:r>
          </a:p>
          <a:p>
            <a:r>
              <a:rPr lang="en-US" sz="2800" dirty="0"/>
              <a:t>Ample group communication (CSL1008, GEL1003)</a:t>
            </a:r>
          </a:p>
          <a:p>
            <a:r>
              <a:rPr lang="en-US" sz="2800" dirty="0"/>
              <a:t>Plenty of outings (GEL1001, GEL1002)</a:t>
            </a:r>
          </a:p>
          <a:p>
            <a:r>
              <a:rPr lang="en-US" sz="2800" dirty="0"/>
              <a:t>Diverse contexts, e.g. schools (CSL1027/CSL1035), business agents (CSL1008), ecological and rural heritage sites (GEL1001, GEL1002)</a:t>
            </a:r>
          </a:p>
        </p:txBody>
      </p:sp>
      <p:sp>
        <p:nvSpPr>
          <p:cNvPr id="4" name="Slide Number Placeholder 3">
            <a:extLst>
              <a:ext uri="{FF2B5EF4-FFF2-40B4-BE49-F238E27FC236}">
                <a16:creationId xmlns:a16="http://schemas.microsoft.com/office/drawing/2014/main" id="{6BAD45E4-5D35-BD42-880D-FEFC790F9685}"/>
              </a:ext>
            </a:extLst>
          </p:cNvPr>
          <p:cNvSpPr>
            <a:spLocks noGrp="1"/>
          </p:cNvSpPr>
          <p:nvPr>
            <p:ph type="sldNum" sz="quarter" idx="12"/>
          </p:nvPr>
        </p:nvSpPr>
        <p:spPr/>
        <p:txBody>
          <a:bodyPr/>
          <a:lstStyle/>
          <a:p>
            <a:fld id="{6E76AD11-2221-4E09-980D-792BF738D7B1}" type="slidenum">
              <a:rPr lang="zh-TW" altLang="en-US" smtClean="0"/>
              <a:pPr/>
              <a:t>4</a:t>
            </a:fld>
            <a:endParaRPr lang="zh-TW" altLang="en-US"/>
          </a:p>
        </p:txBody>
      </p:sp>
    </p:spTree>
    <p:extLst>
      <p:ext uri="{BB962C8B-B14F-4D97-AF65-F5344CB8AC3E}">
        <p14:creationId xmlns:p14="http://schemas.microsoft.com/office/powerpoint/2010/main" val="25222292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34361-AB02-3847-8278-EBDD523DDA02}"/>
              </a:ext>
            </a:extLst>
          </p:cNvPr>
          <p:cNvSpPr>
            <a:spLocks noGrp="1"/>
          </p:cNvSpPr>
          <p:nvPr>
            <p:ph type="title"/>
          </p:nvPr>
        </p:nvSpPr>
        <p:spPr>
          <a:xfrm>
            <a:off x="457200" y="57387"/>
            <a:ext cx="8229600" cy="1143000"/>
          </a:xfrm>
        </p:spPr>
        <p:txBody>
          <a:bodyPr>
            <a:normAutofit/>
          </a:bodyPr>
          <a:lstStyle/>
          <a:p>
            <a:r>
              <a:rPr lang="en-GB" sz="3600" b="1" u="sng" dirty="0"/>
              <a:t>Issue: Lack of basic Knowledge</a:t>
            </a:r>
            <a:endParaRPr lang="en-US" sz="3600" b="1" dirty="0"/>
          </a:p>
        </p:txBody>
      </p:sp>
      <p:sp>
        <p:nvSpPr>
          <p:cNvPr id="3" name="Content Placeholder 2">
            <a:extLst>
              <a:ext uri="{FF2B5EF4-FFF2-40B4-BE49-F238E27FC236}">
                <a16:creationId xmlns:a16="http://schemas.microsoft.com/office/drawing/2014/main" id="{CD1E8974-0E44-F641-91DD-1CBEE9E25AC7}"/>
              </a:ext>
            </a:extLst>
          </p:cNvPr>
          <p:cNvSpPr>
            <a:spLocks noGrp="1"/>
          </p:cNvSpPr>
          <p:nvPr>
            <p:ph idx="1"/>
          </p:nvPr>
        </p:nvSpPr>
        <p:spPr>
          <a:xfrm>
            <a:off x="486048" y="1196752"/>
            <a:ext cx="8229600" cy="4525963"/>
          </a:xfrm>
        </p:spPr>
        <p:txBody>
          <a:bodyPr>
            <a:normAutofit lnSpcReduction="10000"/>
          </a:bodyPr>
          <a:lstStyle/>
          <a:p>
            <a:pPr marL="0" indent="0">
              <a:buNone/>
            </a:pPr>
            <a:r>
              <a:rPr lang="en-GB" sz="2500" b="1" u="sng" dirty="0"/>
              <a:t>Solution 2</a:t>
            </a:r>
            <a:r>
              <a:rPr lang="en-GB" sz="2500" dirty="0"/>
              <a:t>: Lecturers may manage students’ expectations by indicating the knowledge required in the course synopsis of their EL courses and explaining the requirements of subject knowledge and operational/ experiential knowledge in their first lesson.</a:t>
            </a:r>
          </a:p>
          <a:p>
            <a:pPr marL="0" indent="0">
              <a:buNone/>
            </a:pPr>
            <a:endParaRPr lang="en-GB" sz="2500" dirty="0"/>
          </a:p>
          <a:p>
            <a:pPr marL="0" indent="0">
              <a:buNone/>
            </a:pPr>
            <a:r>
              <a:rPr lang="en-GB" sz="2500" dirty="0">
                <a:sym typeface="Wingdings" panose="05000000000000000000" pitchFamily="2" charset="2"/>
              </a:rPr>
              <a:t> </a:t>
            </a:r>
            <a:r>
              <a:rPr lang="en-GB" sz="2500" dirty="0"/>
              <a:t>Students were better prepared</a:t>
            </a:r>
          </a:p>
          <a:p>
            <a:pPr marL="0" indent="0">
              <a:buNone/>
            </a:pPr>
            <a:r>
              <a:rPr lang="en-GB" sz="2500" dirty="0">
                <a:sym typeface="Wingdings" panose="05000000000000000000" pitchFamily="2" charset="2"/>
              </a:rPr>
              <a:t> </a:t>
            </a:r>
            <a:r>
              <a:rPr lang="en-GB" sz="2500" dirty="0"/>
              <a:t>Exemplars, guided activities and modelling were used to manage students’ expectations. </a:t>
            </a:r>
          </a:p>
          <a:p>
            <a:pPr marL="0" indent="0">
              <a:buNone/>
            </a:pPr>
            <a:r>
              <a:rPr lang="en-GB" sz="2500" dirty="0">
                <a:sym typeface="Wingdings" panose="05000000000000000000" pitchFamily="2" charset="2"/>
              </a:rPr>
              <a:t> </a:t>
            </a:r>
            <a:r>
              <a:rPr lang="en-GB" sz="2500" dirty="0"/>
              <a:t>Lecturers and students discussed expectation about this course during the first lesson, and students could have a clear idea of what would be expected of them. </a:t>
            </a:r>
          </a:p>
          <a:p>
            <a:endParaRPr lang="en-GB" dirty="0"/>
          </a:p>
          <a:p>
            <a:endParaRPr lang="en-US" dirty="0"/>
          </a:p>
        </p:txBody>
      </p:sp>
      <p:sp>
        <p:nvSpPr>
          <p:cNvPr id="4" name="Slide Number Placeholder 3">
            <a:extLst>
              <a:ext uri="{FF2B5EF4-FFF2-40B4-BE49-F238E27FC236}">
                <a16:creationId xmlns:a16="http://schemas.microsoft.com/office/drawing/2014/main" id="{05AA9AE9-A7B7-464E-B21B-55C3FD1FF228}"/>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40</a:t>
            </a:fld>
            <a:endParaRPr lang="zh-TW" altLang="en-US">
              <a:solidFill>
                <a:prstClr val="black">
                  <a:tint val="75000"/>
                </a:prstClr>
              </a:solidFill>
            </a:endParaRPr>
          </a:p>
        </p:txBody>
      </p:sp>
    </p:spTree>
    <p:extLst>
      <p:ext uri="{BB962C8B-B14F-4D97-AF65-F5344CB8AC3E}">
        <p14:creationId xmlns:p14="http://schemas.microsoft.com/office/powerpoint/2010/main" val="25344141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D05A-780D-2941-A58A-83493081CC06}"/>
              </a:ext>
            </a:extLst>
          </p:cNvPr>
          <p:cNvSpPr>
            <a:spLocks noGrp="1"/>
          </p:cNvSpPr>
          <p:nvPr>
            <p:ph type="title"/>
          </p:nvPr>
        </p:nvSpPr>
        <p:spPr/>
        <p:txBody>
          <a:bodyPr>
            <a:normAutofit/>
          </a:bodyPr>
          <a:lstStyle/>
          <a:p>
            <a:r>
              <a:rPr lang="en-GB" sz="3600" b="1" u="sng" dirty="0"/>
              <a:t>Issue: Lack of basic Knowledge</a:t>
            </a:r>
            <a:endParaRPr lang="en-US" sz="3600" b="1" dirty="0"/>
          </a:p>
        </p:txBody>
      </p:sp>
      <p:sp>
        <p:nvSpPr>
          <p:cNvPr id="3" name="Content Placeholder 2">
            <a:extLst>
              <a:ext uri="{FF2B5EF4-FFF2-40B4-BE49-F238E27FC236}">
                <a16:creationId xmlns:a16="http://schemas.microsoft.com/office/drawing/2014/main" id="{00CF6F56-98A5-B340-996D-8703B41844DE}"/>
              </a:ext>
            </a:extLst>
          </p:cNvPr>
          <p:cNvSpPr>
            <a:spLocks noGrp="1"/>
          </p:cNvSpPr>
          <p:nvPr>
            <p:ph idx="1"/>
          </p:nvPr>
        </p:nvSpPr>
        <p:spPr>
          <a:xfrm>
            <a:off x="457200" y="1340768"/>
            <a:ext cx="8229600" cy="5380707"/>
          </a:xfrm>
        </p:spPr>
        <p:txBody>
          <a:bodyPr>
            <a:noAutofit/>
          </a:bodyPr>
          <a:lstStyle/>
          <a:p>
            <a:pPr marL="0" indent="0">
              <a:buNone/>
            </a:pPr>
            <a:r>
              <a:rPr lang="en-GB" sz="2600" b="1" u="sng" dirty="0"/>
              <a:t>Solution 3</a:t>
            </a:r>
            <a:r>
              <a:rPr lang="en-GB" sz="2600" dirty="0"/>
              <a:t>: Set up an E-learning platform for students who wish to acquire more subject knowledge before conducting the services/ experiential activities. </a:t>
            </a:r>
          </a:p>
          <a:p>
            <a:pPr marL="0" indent="0">
              <a:buNone/>
            </a:pPr>
            <a:endParaRPr lang="en-GB" sz="2400" dirty="0"/>
          </a:p>
          <a:p>
            <a:pPr marL="200025" indent="-200025">
              <a:buFont typeface="Wingdings" panose="05000000000000000000" pitchFamily="2" charset="2"/>
              <a:buChar char="J"/>
              <a:tabLst>
                <a:tab pos="180975" algn="l"/>
              </a:tabLst>
            </a:pPr>
            <a:r>
              <a:rPr lang="en-GB" sz="2400" dirty="0"/>
              <a:t>E-learning platforms (e.g. Moodle): Enable lecturers to share excellent cases of videos or websites of service/activities</a:t>
            </a:r>
          </a:p>
          <a:p>
            <a:pPr marL="200025" indent="-200025">
              <a:buFont typeface="Wingdings" panose="05000000000000000000" pitchFamily="2" charset="2"/>
              <a:buChar char="J"/>
            </a:pPr>
            <a:r>
              <a:rPr lang="en-GB" sz="2400" dirty="0"/>
              <a:t>WhatsApp group: facilitate experience and information sharing</a:t>
            </a:r>
          </a:p>
          <a:p>
            <a:pPr marL="200025" indent="-200025">
              <a:buFont typeface="Wingdings" panose="05000000000000000000" pitchFamily="2" charset="2"/>
              <a:buChar char="J"/>
            </a:pPr>
            <a:endParaRPr lang="en-GB" sz="2400" dirty="0"/>
          </a:p>
          <a:p>
            <a:pPr marL="200025" indent="-200025"/>
            <a:r>
              <a:rPr lang="en-GB" sz="2400" dirty="0"/>
              <a:t>The e-Learning platforms only provide resources and examples of previous work. It was not based on building skills required in the course. </a:t>
            </a:r>
          </a:p>
        </p:txBody>
      </p:sp>
      <p:sp>
        <p:nvSpPr>
          <p:cNvPr id="4" name="Slide Number Placeholder 3">
            <a:extLst>
              <a:ext uri="{FF2B5EF4-FFF2-40B4-BE49-F238E27FC236}">
                <a16:creationId xmlns:a16="http://schemas.microsoft.com/office/drawing/2014/main" id="{4D2E8439-C7FB-8244-A0C1-BE965BE09050}"/>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41</a:t>
            </a:fld>
            <a:endParaRPr lang="zh-TW" altLang="en-US">
              <a:solidFill>
                <a:prstClr val="black">
                  <a:tint val="75000"/>
                </a:prstClr>
              </a:solidFill>
            </a:endParaRPr>
          </a:p>
        </p:txBody>
      </p:sp>
    </p:spTree>
    <p:extLst>
      <p:ext uri="{BB962C8B-B14F-4D97-AF65-F5344CB8AC3E}">
        <p14:creationId xmlns:p14="http://schemas.microsoft.com/office/powerpoint/2010/main" val="15258837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0A89-AB36-774E-BD1F-1457D5588110}"/>
              </a:ext>
            </a:extLst>
          </p:cNvPr>
          <p:cNvSpPr>
            <a:spLocks noGrp="1"/>
          </p:cNvSpPr>
          <p:nvPr>
            <p:ph type="title"/>
          </p:nvPr>
        </p:nvSpPr>
        <p:spPr/>
        <p:txBody>
          <a:bodyPr>
            <a:normAutofit/>
          </a:bodyPr>
          <a:lstStyle/>
          <a:p>
            <a:r>
              <a:rPr lang="en-GB" sz="3600" b="1" u="sng" dirty="0"/>
              <a:t>Issue: Lack of basic Knowledge</a:t>
            </a:r>
            <a:endParaRPr lang="en-US" sz="3600" b="1" dirty="0"/>
          </a:p>
        </p:txBody>
      </p:sp>
      <p:sp>
        <p:nvSpPr>
          <p:cNvPr id="3" name="Content Placeholder 2">
            <a:extLst>
              <a:ext uri="{FF2B5EF4-FFF2-40B4-BE49-F238E27FC236}">
                <a16:creationId xmlns:a16="http://schemas.microsoft.com/office/drawing/2014/main" id="{7636D6A7-2EF5-6F4F-84F3-99FEB6182562}"/>
              </a:ext>
            </a:extLst>
          </p:cNvPr>
          <p:cNvSpPr>
            <a:spLocks noGrp="1"/>
          </p:cNvSpPr>
          <p:nvPr>
            <p:ph idx="1"/>
          </p:nvPr>
        </p:nvSpPr>
        <p:spPr/>
        <p:txBody>
          <a:bodyPr>
            <a:normAutofit/>
          </a:bodyPr>
          <a:lstStyle/>
          <a:p>
            <a:pPr marL="0" indent="0">
              <a:buNone/>
            </a:pPr>
            <a:r>
              <a:rPr lang="en-GB" sz="2600" b="1" u="sng" dirty="0"/>
              <a:t>Solution 4</a:t>
            </a:r>
            <a:r>
              <a:rPr lang="en-GB" sz="2600" dirty="0"/>
              <a:t>: Lecturers may consider to set up pre-requisites and requirements for EL courses that require specific knowledge (such as courses that related to language and STEM etc.). </a:t>
            </a:r>
          </a:p>
          <a:p>
            <a:pPr marL="0" indent="0">
              <a:buNone/>
            </a:pPr>
            <a:endParaRPr lang="en-GB" sz="2600" dirty="0"/>
          </a:p>
          <a:p>
            <a:r>
              <a:rPr lang="en-US" sz="2600" dirty="0"/>
              <a:t>Mainly for Experiential Learning on Block Practice (EL-on-BP) scheme</a:t>
            </a:r>
            <a:endParaRPr lang="en-GB" sz="2600" dirty="0"/>
          </a:p>
          <a:p>
            <a:endParaRPr lang="en-US" sz="2600" dirty="0"/>
          </a:p>
        </p:txBody>
      </p:sp>
      <p:sp>
        <p:nvSpPr>
          <p:cNvPr id="4" name="Slide Number Placeholder 3">
            <a:extLst>
              <a:ext uri="{FF2B5EF4-FFF2-40B4-BE49-F238E27FC236}">
                <a16:creationId xmlns:a16="http://schemas.microsoft.com/office/drawing/2014/main" id="{5F9A00F5-1119-9946-8C36-E748648D6656}"/>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42</a:t>
            </a:fld>
            <a:endParaRPr lang="zh-TW" altLang="en-US">
              <a:solidFill>
                <a:prstClr val="black">
                  <a:tint val="75000"/>
                </a:prstClr>
              </a:solidFill>
            </a:endParaRPr>
          </a:p>
        </p:txBody>
      </p:sp>
    </p:spTree>
    <p:extLst>
      <p:ext uri="{BB962C8B-B14F-4D97-AF65-F5344CB8AC3E}">
        <p14:creationId xmlns:p14="http://schemas.microsoft.com/office/powerpoint/2010/main" val="19820436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8759" y="3501008"/>
            <a:ext cx="7964487" cy="1362075"/>
          </a:xfrm>
        </p:spPr>
        <p:txBody>
          <a:bodyPr>
            <a:normAutofit/>
          </a:bodyPr>
          <a:lstStyle/>
          <a:p>
            <a:r>
              <a:rPr lang="en-US" dirty="0">
                <a:solidFill>
                  <a:schemeClr val="accent6">
                    <a:lumMod val="50000"/>
                  </a:schemeClr>
                </a:solidFill>
              </a:rPr>
              <a:t>Reminders for actual implementation </a:t>
            </a:r>
            <a:endParaRPr lang="en-US" dirty="0"/>
          </a:p>
        </p:txBody>
      </p:sp>
      <p:sp>
        <p:nvSpPr>
          <p:cNvPr id="2" name="Slide Number Placeholder 1"/>
          <p:cNvSpPr>
            <a:spLocks noGrp="1"/>
          </p:cNvSpPr>
          <p:nvPr>
            <p:ph type="sldNum" sz="quarter" idx="12"/>
          </p:nvPr>
        </p:nvSpPr>
        <p:spPr/>
        <p:txBody>
          <a:bodyPr/>
          <a:lstStyle/>
          <a:p>
            <a:fld id="{6E76AD11-2221-4E09-980D-792BF738D7B1}" type="slidenum">
              <a:rPr lang="zh-TW" altLang="en-US" smtClean="0"/>
              <a:pPr/>
              <a:t>43</a:t>
            </a:fld>
            <a:endParaRPr lang="zh-TW" altLang="en-US"/>
          </a:p>
        </p:txBody>
      </p:sp>
    </p:spTree>
    <p:extLst>
      <p:ext uri="{BB962C8B-B14F-4D97-AF65-F5344CB8AC3E}">
        <p14:creationId xmlns:p14="http://schemas.microsoft.com/office/powerpoint/2010/main" val="773727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0161"/>
            <a:ext cx="9144000" cy="1143000"/>
          </a:xfrm>
        </p:spPr>
        <p:txBody>
          <a:bodyPr>
            <a:noAutofit/>
          </a:bodyPr>
          <a:lstStyle/>
          <a:p>
            <a:r>
              <a:rPr lang="en-US" sz="3600" b="1" dirty="0"/>
              <a:t>Grade modes of CSLCs</a:t>
            </a:r>
          </a:p>
        </p:txBody>
      </p:sp>
      <p:sp>
        <p:nvSpPr>
          <p:cNvPr id="4" name="Slide Number Placeholder 3"/>
          <p:cNvSpPr>
            <a:spLocks noGrp="1"/>
          </p:cNvSpPr>
          <p:nvPr>
            <p:ph type="sldNum" sz="quarter" idx="12"/>
          </p:nvPr>
        </p:nvSpPr>
        <p:spPr/>
        <p:txBody>
          <a:bodyPr/>
          <a:lstStyle/>
          <a:p>
            <a:fld id="{6E76AD11-2221-4E09-980D-792BF738D7B1}" type="slidenum">
              <a:rPr lang="zh-TW" altLang="en-US" smtClean="0"/>
              <a:pPr/>
              <a:t>44</a:t>
            </a:fld>
            <a:endParaRPr lang="zh-TW" altLang="en-US"/>
          </a:p>
        </p:txBody>
      </p:sp>
      <p:grpSp>
        <p:nvGrpSpPr>
          <p:cNvPr id="10" name="Group 9"/>
          <p:cNvGrpSpPr/>
          <p:nvPr/>
        </p:nvGrpSpPr>
        <p:grpSpPr>
          <a:xfrm>
            <a:off x="413160" y="3325279"/>
            <a:ext cx="8469172" cy="1847230"/>
            <a:chOff x="446856" y="3068959"/>
            <a:chExt cx="7954926" cy="1440160"/>
          </a:xfrm>
        </p:grpSpPr>
        <p:sp>
          <p:nvSpPr>
            <p:cNvPr id="11" name="Freeform 10"/>
            <p:cNvSpPr/>
            <p:nvPr/>
          </p:nvSpPr>
          <p:spPr>
            <a:xfrm>
              <a:off x="2471618" y="3212974"/>
              <a:ext cx="5930164" cy="1152129"/>
            </a:xfrm>
            <a:custGeom>
              <a:avLst/>
              <a:gdLst>
                <a:gd name="connsiteX0" fmla="*/ 192025 w 1152128"/>
                <a:gd name="connsiteY0" fmla="*/ 0 h 5718313"/>
                <a:gd name="connsiteX1" fmla="*/ 960103 w 1152128"/>
                <a:gd name="connsiteY1" fmla="*/ 0 h 5718313"/>
                <a:gd name="connsiteX2" fmla="*/ 1152128 w 1152128"/>
                <a:gd name="connsiteY2" fmla="*/ 192025 h 5718313"/>
                <a:gd name="connsiteX3" fmla="*/ 1152128 w 1152128"/>
                <a:gd name="connsiteY3" fmla="*/ 5718313 h 5718313"/>
                <a:gd name="connsiteX4" fmla="*/ 1152128 w 1152128"/>
                <a:gd name="connsiteY4" fmla="*/ 5718313 h 5718313"/>
                <a:gd name="connsiteX5" fmla="*/ 0 w 1152128"/>
                <a:gd name="connsiteY5" fmla="*/ 5718313 h 5718313"/>
                <a:gd name="connsiteX6" fmla="*/ 0 w 1152128"/>
                <a:gd name="connsiteY6" fmla="*/ 5718313 h 5718313"/>
                <a:gd name="connsiteX7" fmla="*/ 0 w 1152128"/>
                <a:gd name="connsiteY7" fmla="*/ 192025 h 5718313"/>
                <a:gd name="connsiteX8" fmla="*/ 192025 w 1152128"/>
                <a:gd name="connsiteY8" fmla="*/ 0 h 571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2128" h="5718313">
                  <a:moveTo>
                    <a:pt x="1152128" y="953072"/>
                  </a:moveTo>
                  <a:lnTo>
                    <a:pt x="1152128" y="4765241"/>
                  </a:lnTo>
                  <a:cubicBezTo>
                    <a:pt x="1152128" y="5291604"/>
                    <a:pt x="1134806" y="5718311"/>
                    <a:pt x="1113439" y="5718311"/>
                  </a:cubicBezTo>
                  <a:lnTo>
                    <a:pt x="0" y="5718311"/>
                  </a:lnTo>
                  <a:lnTo>
                    <a:pt x="0" y="5718311"/>
                  </a:lnTo>
                  <a:lnTo>
                    <a:pt x="0" y="2"/>
                  </a:lnTo>
                  <a:lnTo>
                    <a:pt x="0" y="2"/>
                  </a:lnTo>
                  <a:lnTo>
                    <a:pt x="1113439" y="2"/>
                  </a:lnTo>
                  <a:cubicBezTo>
                    <a:pt x="1134806" y="2"/>
                    <a:pt x="1152128" y="426709"/>
                    <a:pt x="1152128" y="953072"/>
                  </a:cubicBezTo>
                  <a:close/>
                </a:path>
              </a:pathLst>
            </a:custGeom>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2">
              <a:schemeClr val="accent3">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47651" tIns="180067" rIns="303892" bIns="180068" numCol="1" spcCol="1270" anchor="ctr" anchorCtr="0">
              <a:noAutofit/>
            </a:bodyPr>
            <a:lstStyle/>
            <a:p>
              <a:pPr marL="171450" lvl="1" indent="-171450" algn="l" defTabSz="711200" rtl="0">
                <a:lnSpc>
                  <a:spcPct val="90000"/>
                </a:lnSpc>
                <a:spcBef>
                  <a:spcPct val="0"/>
                </a:spcBef>
                <a:spcAft>
                  <a:spcPct val="15000"/>
                </a:spcAft>
                <a:buChar char="••"/>
              </a:pPr>
              <a:r>
                <a:rPr lang="en-US" sz="2000" kern="1200" dirty="0"/>
                <a:t>Register using course code “GEM”</a:t>
              </a:r>
            </a:p>
            <a:p>
              <a:pPr marL="171450" lvl="1" indent="-171450" defTabSz="711200">
                <a:lnSpc>
                  <a:spcPct val="90000"/>
                </a:lnSpc>
                <a:spcBef>
                  <a:spcPct val="0"/>
                </a:spcBef>
                <a:spcAft>
                  <a:spcPct val="15000"/>
                </a:spcAft>
                <a:buChar char="••"/>
              </a:pPr>
              <a:r>
                <a:rPr lang="en-US" sz="2000" dirty="0">
                  <a:solidFill>
                    <a:srgbClr val="FF0000"/>
                  </a:solidFill>
                </a:rPr>
                <a:t>Fine grades (A+, A, A-, B+, B,…) </a:t>
              </a:r>
              <a:r>
                <a:rPr lang="en-US" sz="2000" dirty="0"/>
                <a:t>(Grade mode 4)</a:t>
              </a:r>
              <a:endParaRPr lang="en-US" sz="2000" kern="1200" dirty="0"/>
            </a:p>
          </p:txBody>
        </p:sp>
        <p:sp>
          <p:nvSpPr>
            <p:cNvPr id="12" name="Freeform 11"/>
            <p:cNvSpPr/>
            <p:nvPr/>
          </p:nvSpPr>
          <p:spPr>
            <a:xfrm>
              <a:off x="446856" y="3068959"/>
              <a:ext cx="2078059" cy="1440160"/>
            </a:xfrm>
            <a:custGeom>
              <a:avLst/>
              <a:gdLst>
                <a:gd name="connsiteX0" fmla="*/ 0 w 1995449"/>
                <a:gd name="connsiteY0" fmla="*/ 240031 h 1440160"/>
                <a:gd name="connsiteX1" fmla="*/ 240031 w 1995449"/>
                <a:gd name="connsiteY1" fmla="*/ 0 h 1440160"/>
                <a:gd name="connsiteX2" fmla="*/ 1755418 w 1995449"/>
                <a:gd name="connsiteY2" fmla="*/ 0 h 1440160"/>
                <a:gd name="connsiteX3" fmla="*/ 1995449 w 1995449"/>
                <a:gd name="connsiteY3" fmla="*/ 240031 h 1440160"/>
                <a:gd name="connsiteX4" fmla="*/ 1995449 w 1995449"/>
                <a:gd name="connsiteY4" fmla="*/ 1200129 h 1440160"/>
                <a:gd name="connsiteX5" fmla="*/ 1755418 w 1995449"/>
                <a:gd name="connsiteY5" fmla="*/ 1440160 h 1440160"/>
                <a:gd name="connsiteX6" fmla="*/ 240031 w 1995449"/>
                <a:gd name="connsiteY6" fmla="*/ 1440160 h 1440160"/>
                <a:gd name="connsiteX7" fmla="*/ 0 w 1995449"/>
                <a:gd name="connsiteY7" fmla="*/ 1200129 h 1440160"/>
                <a:gd name="connsiteX8" fmla="*/ 0 w 1995449"/>
                <a:gd name="connsiteY8" fmla="*/ 240031 h 144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5449" h="1440160">
                  <a:moveTo>
                    <a:pt x="0" y="240031"/>
                  </a:moveTo>
                  <a:cubicBezTo>
                    <a:pt x="0" y="107466"/>
                    <a:pt x="107466" y="0"/>
                    <a:pt x="240031" y="0"/>
                  </a:cubicBezTo>
                  <a:lnTo>
                    <a:pt x="1755418" y="0"/>
                  </a:lnTo>
                  <a:cubicBezTo>
                    <a:pt x="1887983" y="0"/>
                    <a:pt x="1995449" y="107466"/>
                    <a:pt x="1995449" y="240031"/>
                  </a:cubicBezTo>
                  <a:lnTo>
                    <a:pt x="1995449" y="1200129"/>
                  </a:lnTo>
                  <a:cubicBezTo>
                    <a:pt x="1995449" y="1332694"/>
                    <a:pt x="1887983" y="1440160"/>
                    <a:pt x="1755418" y="1440160"/>
                  </a:cubicBezTo>
                  <a:lnTo>
                    <a:pt x="240031" y="1440160"/>
                  </a:lnTo>
                  <a:cubicBezTo>
                    <a:pt x="107466" y="1440160"/>
                    <a:pt x="0" y="1332694"/>
                    <a:pt x="0" y="1200129"/>
                  </a:cubicBezTo>
                  <a:lnTo>
                    <a:pt x="0" y="240031"/>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73173" tIns="121738" rIns="173173" bIns="121738" numCol="1" spcCol="1270" anchor="ctr" anchorCtr="0">
              <a:noAutofit/>
            </a:bodyPr>
            <a:lstStyle/>
            <a:p>
              <a:pPr lvl="0" algn="ctr" defTabSz="1200150" rtl="0">
                <a:lnSpc>
                  <a:spcPct val="90000"/>
                </a:lnSpc>
                <a:spcBef>
                  <a:spcPct val="0"/>
                </a:spcBef>
                <a:spcAft>
                  <a:spcPct val="35000"/>
                </a:spcAft>
              </a:pPr>
              <a:r>
                <a:rPr lang="en-US" sz="2700" kern="1200" dirty="0"/>
                <a:t>New Cohort (2019/20 onwards)</a:t>
              </a:r>
            </a:p>
          </p:txBody>
        </p:sp>
      </p:grpSp>
      <p:sp>
        <p:nvSpPr>
          <p:cNvPr id="14" name="Freeform 13"/>
          <p:cNvSpPr/>
          <p:nvPr/>
        </p:nvSpPr>
        <p:spPr>
          <a:xfrm>
            <a:off x="2574272" y="1410896"/>
            <a:ext cx="6279016" cy="1541943"/>
          </a:xfrm>
          <a:custGeom>
            <a:avLst/>
            <a:gdLst>
              <a:gd name="connsiteX0" fmla="*/ 192025 w 1152128"/>
              <a:gd name="connsiteY0" fmla="*/ 0 h 5718313"/>
              <a:gd name="connsiteX1" fmla="*/ 960103 w 1152128"/>
              <a:gd name="connsiteY1" fmla="*/ 0 h 5718313"/>
              <a:gd name="connsiteX2" fmla="*/ 1152128 w 1152128"/>
              <a:gd name="connsiteY2" fmla="*/ 192025 h 5718313"/>
              <a:gd name="connsiteX3" fmla="*/ 1152128 w 1152128"/>
              <a:gd name="connsiteY3" fmla="*/ 5718313 h 5718313"/>
              <a:gd name="connsiteX4" fmla="*/ 1152128 w 1152128"/>
              <a:gd name="connsiteY4" fmla="*/ 5718313 h 5718313"/>
              <a:gd name="connsiteX5" fmla="*/ 0 w 1152128"/>
              <a:gd name="connsiteY5" fmla="*/ 5718313 h 5718313"/>
              <a:gd name="connsiteX6" fmla="*/ 0 w 1152128"/>
              <a:gd name="connsiteY6" fmla="*/ 5718313 h 5718313"/>
              <a:gd name="connsiteX7" fmla="*/ 0 w 1152128"/>
              <a:gd name="connsiteY7" fmla="*/ 192025 h 5718313"/>
              <a:gd name="connsiteX8" fmla="*/ 192025 w 1152128"/>
              <a:gd name="connsiteY8" fmla="*/ 0 h 5718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2128" h="5718313">
                <a:moveTo>
                  <a:pt x="1152128" y="953072"/>
                </a:moveTo>
                <a:lnTo>
                  <a:pt x="1152128" y="4765241"/>
                </a:lnTo>
                <a:cubicBezTo>
                  <a:pt x="1152128" y="5291604"/>
                  <a:pt x="1134806" y="5718311"/>
                  <a:pt x="1113439" y="5718311"/>
                </a:cubicBezTo>
                <a:lnTo>
                  <a:pt x="0" y="5718311"/>
                </a:lnTo>
                <a:lnTo>
                  <a:pt x="0" y="5718311"/>
                </a:lnTo>
                <a:lnTo>
                  <a:pt x="0" y="2"/>
                </a:lnTo>
                <a:lnTo>
                  <a:pt x="0" y="2"/>
                </a:lnTo>
                <a:lnTo>
                  <a:pt x="1113439" y="2"/>
                </a:lnTo>
                <a:cubicBezTo>
                  <a:pt x="1134806" y="2"/>
                  <a:pt x="1152128" y="426709"/>
                  <a:pt x="1152128" y="953072"/>
                </a:cubicBezTo>
                <a:close/>
              </a:path>
            </a:pathLst>
          </a:custGeom>
          <a:solidFill>
            <a:schemeClr val="accent2">
              <a:lumMod val="40000"/>
              <a:lumOff val="60000"/>
              <a:alpha val="90000"/>
            </a:schemeClr>
          </a:solidFill>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p:spPr>
        <p:style>
          <a:lnRef idx="1">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2">
            <a:schemeClr val="accent3">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247651" tIns="180067" rIns="303892" bIns="180068" numCol="1" spcCol="1270" anchor="ctr" anchorCtr="0">
            <a:noAutofit/>
          </a:bodyPr>
          <a:lstStyle/>
          <a:p>
            <a:pPr marL="171450" lvl="1" indent="-171450" defTabSz="711200">
              <a:lnSpc>
                <a:spcPct val="90000"/>
              </a:lnSpc>
              <a:spcBef>
                <a:spcPct val="0"/>
              </a:spcBef>
              <a:spcAft>
                <a:spcPct val="15000"/>
              </a:spcAft>
              <a:buChar char="••"/>
            </a:pPr>
            <a:r>
              <a:rPr lang="en-US" sz="2000" dirty="0"/>
              <a:t>Register using course code “CSL”</a:t>
            </a:r>
          </a:p>
          <a:p>
            <a:pPr marL="171450" lvl="1" indent="-171450" defTabSz="711200">
              <a:lnSpc>
                <a:spcPct val="90000"/>
              </a:lnSpc>
              <a:spcBef>
                <a:spcPct val="0"/>
              </a:spcBef>
              <a:spcAft>
                <a:spcPct val="15000"/>
              </a:spcAft>
              <a:buChar char="••"/>
            </a:pPr>
            <a:r>
              <a:rPr lang="en-US" sz="2000" dirty="0">
                <a:solidFill>
                  <a:srgbClr val="FF0000"/>
                </a:solidFill>
              </a:rPr>
              <a:t>Distinction, Credit, Pass, Fail </a:t>
            </a:r>
            <a:r>
              <a:rPr lang="en-US" sz="2000" dirty="0"/>
              <a:t>(Grade mode A)</a:t>
            </a:r>
          </a:p>
        </p:txBody>
      </p:sp>
      <p:sp>
        <p:nvSpPr>
          <p:cNvPr id="13" name="Freeform 12"/>
          <p:cNvSpPr/>
          <p:nvPr/>
        </p:nvSpPr>
        <p:spPr>
          <a:xfrm>
            <a:off x="396047" y="1283161"/>
            <a:ext cx="2212395" cy="1847230"/>
          </a:xfrm>
          <a:custGeom>
            <a:avLst/>
            <a:gdLst>
              <a:gd name="connsiteX0" fmla="*/ 0 w 1912224"/>
              <a:gd name="connsiteY0" fmla="*/ 240031 h 1440160"/>
              <a:gd name="connsiteX1" fmla="*/ 240031 w 1912224"/>
              <a:gd name="connsiteY1" fmla="*/ 0 h 1440160"/>
              <a:gd name="connsiteX2" fmla="*/ 1672193 w 1912224"/>
              <a:gd name="connsiteY2" fmla="*/ 0 h 1440160"/>
              <a:gd name="connsiteX3" fmla="*/ 1912224 w 1912224"/>
              <a:gd name="connsiteY3" fmla="*/ 240031 h 1440160"/>
              <a:gd name="connsiteX4" fmla="*/ 1912224 w 1912224"/>
              <a:gd name="connsiteY4" fmla="*/ 1200129 h 1440160"/>
              <a:gd name="connsiteX5" fmla="*/ 1672193 w 1912224"/>
              <a:gd name="connsiteY5" fmla="*/ 1440160 h 1440160"/>
              <a:gd name="connsiteX6" fmla="*/ 240031 w 1912224"/>
              <a:gd name="connsiteY6" fmla="*/ 1440160 h 1440160"/>
              <a:gd name="connsiteX7" fmla="*/ 0 w 1912224"/>
              <a:gd name="connsiteY7" fmla="*/ 1200129 h 1440160"/>
              <a:gd name="connsiteX8" fmla="*/ 0 w 1912224"/>
              <a:gd name="connsiteY8" fmla="*/ 240031 h 144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12224" h="1440160">
                <a:moveTo>
                  <a:pt x="0" y="240031"/>
                </a:moveTo>
                <a:cubicBezTo>
                  <a:pt x="0" y="107466"/>
                  <a:pt x="107466" y="0"/>
                  <a:pt x="240031" y="0"/>
                </a:cubicBezTo>
                <a:lnTo>
                  <a:pt x="1672193" y="0"/>
                </a:lnTo>
                <a:cubicBezTo>
                  <a:pt x="1804758" y="0"/>
                  <a:pt x="1912224" y="107466"/>
                  <a:pt x="1912224" y="240031"/>
                </a:cubicBezTo>
                <a:lnTo>
                  <a:pt x="1912224" y="1200129"/>
                </a:lnTo>
                <a:cubicBezTo>
                  <a:pt x="1912224" y="1332694"/>
                  <a:pt x="1804758" y="1440160"/>
                  <a:pt x="1672193" y="1440160"/>
                </a:cubicBezTo>
                <a:lnTo>
                  <a:pt x="240031" y="1440160"/>
                </a:lnTo>
                <a:cubicBezTo>
                  <a:pt x="107466" y="1440160"/>
                  <a:pt x="0" y="1332694"/>
                  <a:pt x="0" y="1200129"/>
                </a:cubicBezTo>
                <a:lnTo>
                  <a:pt x="0" y="240031"/>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173173" tIns="121738" rIns="173173" bIns="121738" numCol="1" spcCol="1270" anchor="ctr" anchorCtr="0">
            <a:noAutofit/>
          </a:bodyPr>
          <a:lstStyle/>
          <a:p>
            <a:pPr lvl="0" algn="ctr" defTabSz="1200150" rtl="0">
              <a:lnSpc>
                <a:spcPct val="90000"/>
              </a:lnSpc>
              <a:spcBef>
                <a:spcPct val="0"/>
              </a:spcBef>
              <a:spcAft>
                <a:spcPct val="35000"/>
              </a:spcAft>
            </a:pPr>
            <a:r>
              <a:rPr lang="en-US" sz="2700" kern="1200" dirty="0"/>
              <a:t>Existing Cohort (2018/19 or before)</a:t>
            </a:r>
          </a:p>
        </p:txBody>
      </p:sp>
      <p:sp>
        <p:nvSpPr>
          <p:cNvPr id="5" name="Rectangle 4"/>
          <p:cNvSpPr/>
          <p:nvPr/>
        </p:nvSpPr>
        <p:spPr>
          <a:xfrm>
            <a:off x="1331640" y="5318125"/>
            <a:ext cx="5891806" cy="707886"/>
          </a:xfrm>
          <a:prstGeom prst="rect">
            <a:avLst/>
          </a:prstGeom>
        </p:spPr>
        <p:txBody>
          <a:bodyPr wrap="none">
            <a:spAutoFit/>
          </a:bodyPr>
          <a:lstStyle/>
          <a:p>
            <a:pPr marL="285750" indent="-285750">
              <a:buFont typeface="Arial" panose="020B0604020202020204" pitchFamily="34" charset="0"/>
              <a:buChar char="•"/>
            </a:pPr>
            <a:r>
              <a:rPr lang="en-US" sz="2000" b="1" dirty="0"/>
              <a:t>Both cohorts will be taking the same class together</a:t>
            </a:r>
          </a:p>
          <a:p>
            <a:pPr marL="285750" indent="-285750">
              <a:buFont typeface="Arial" panose="020B0604020202020204" pitchFamily="34" charset="0"/>
              <a:buChar char="•"/>
            </a:pPr>
            <a:r>
              <a:rPr lang="en-US" sz="2000" b="1" dirty="0"/>
              <a:t>Different grading system, same rubrics</a:t>
            </a:r>
          </a:p>
        </p:txBody>
      </p:sp>
    </p:spTree>
    <p:extLst>
      <p:ext uri="{BB962C8B-B14F-4D97-AF65-F5344CB8AC3E}">
        <p14:creationId xmlns:p14="http://schemas.microsoft.com/office/powerpoint/2010/main" val="1551735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76AD11-2221-4E09-980D-792BF738D7B1}" type="slidenum">
              <a:rPr lang="zh-TW" altLang="en-US" smtClean="0"/>
              <a:pPr/>
              <a:t>45</a:t>
            </a:fld>
            <a:endParaRPr lang="zh-TW"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4953751"/>
              </p:ext>
            </p:extLst>
          </p:nvPr>
        </p:nvGraphicFramePr>
        <p:xfrm>
          <a:off x="-180528" y="923488"/>
          <a:ext cx="9144000" cy="5440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0" y="351988"/>
            <a:ext cx="91440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t>CSLCs: Direct Service Hours</a:t>
            </a:r>
            <a:endParaRPr lang="en-US" dirty="0"/>
          </a:p>
        </p:txBody>
      </p:sp>
    </p:spTree>
    <p:extLst>
      <p:ext uri="{BB962C8B-B14F-4D97-AF65-F5344CB8AC3E}">
        <p14:creationId xmlns:p14="http://schemas.microsoft.com/office/powerpoint/2010/main" val="13486969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6966-96D8-405D-BEB2-CE3D95492BFD}"/>
              </a:ext>
            </a:extLst>
          </p:cNvPr>
          <p:cNvSpPr>
            <a:spLocks noGrp="1"/>
          </p:cNvSpPr>
          <p:nvPr>
            <p:ph type="title"/>
          </p:nvPr>
        </p:nvSpPr>
        <p:spPr/>
        <p:txBody>
          <a:bodyPr>
            <a:normAutofit/>
          </a:bodyPr>
          <a:lstStyle/>
          <a:p>
            <a:r>
              <a:rPr lang="en-US" b="1" dirty="0"/>
              <a:t>Experiential Learning Courses</a:t>
            </a:r>
            <a:endParaRPr lang="en-GB" b="1" dirty="0"/>
          </a:p>
        </p:txBody>
      </p:sp>
      <p:sp>
        <p:nvSpPr>
          <p:cNvPr id="3" name="Content Placeholder 2">
            <a:extLst>
              <a:ext uri="{FF2B5EF4-FFF2-40B4-BE49-F238E27FC236}">
                <a16:creationId xmlns:a16="http://schemas.microsoft.com/office/drawing/2014/main" id="{562E8B0F-1806-4C4E-97C6-7B4D23C318F4}"/>
              </a:ext>
            </a:extLst>
          </p:cNvPr>
          <p:cNvSpPr>
            <a:spLocks noGrp="1"/>
          </p:cNvSpPr>
          <p:nvPr>
            <p:ph idx="1"/>
          </p:nvPr>
        </p:nvSpPr>
        <p:spPr/>
        <p:txBody>
          <a:bodyPr/>
          <a:lstStyle/>
          <a:p>
            <a:r>
              <a:rPr lang="en-US" dirty="0"/>
              <a:t>Students from Cohort 2018/19 or before are </a:t>
            </a:r>
            <a:r>
              <a:rPr lang="en-US" dirty="0">
                <a:solidFill>
                  <a:srgbClr val="7030A0"/>
                </a:solidFill>
              </a:rPr>
              <a:t>NOT</a:t>
            </a:r>
            <a:r>
              <a:rPr lang="en-US" dirty="0"/>
              <a:t> allowed to take ELCs (Except pilot courses)</a:t>
            </a:r>
          </a:p>
          <a:p>
            <a:endParaRPr lang="en-US" dirty="0"/>
          </a:p>
          <a:p>
            <a:endParaRPr lang="en-GB" dirty="0"/>
          </a:p>
        </p:txBody>
      </p:sp>
      <p:sp>
        <p:nvSpPr>
          <p:cNvPr id="4" name="Slide Number Placeholder 3">
            <a:extLst>
              <a:ext uri="{FF2B5EF4-FFF2-40B4-BE49-F238E27FC236}">
                <a16:creationId xmlns:a16="http://schemas.microsoft.com/office/drawing/2014/main" id="{900A6C6F-773F-4400-AE43-54D24C2E1DF7}"/>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46</a:t>
            </a:fld>
            <a:endParaRPr lang="zh-TW" altLang="en-US">
              <a:solidFill>
                <a:prstClr val="black">
                  <a:tint val="75000"/>
                </a:prstClr>
              </a:solidFill>
            </a:endParaRPr>
          </a:p>
        </p:txBody>
      </p:sp>
    </p:spTree>
    <p:extLst>
      <p:ext uri="{BB962C8B-B14F-4D97-AF65-F5344CB8AC3E}">
        <p14:creationId xmlns:p14="http://schemas.microsoft.com/office/powerpoint/2010/main" val="4287618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Assessment </a:t>
            </a:r>
          </a:p>
        </p:txBody>
      </p:sp>
      <p:sp>
        <p:nvSpPr>
          <p:cNvPr id="3" name="Content Placeholder 2"/>
          <p:cNvSpPr>
            <a:spLocks noGrp="1"/>
          </p:cNvSpPr>
          <p:nvPr>
            <p:ph idx="1"/>
          </p:nvPr>
        </p:nvSpPr>
        <p:spPr>
          <a:xfrm>
            <a:off x="457200" y="1294169"/>
            <a:ext cx="8229600" cy="4525963"/>
          </a:xfrm>
          <a:ln/>
        </p:spPr>
        <p:style>
          <a:lnRef idx="2">
            <a:schemeClr val="accent6"/>
          </a:lnRef>
          <a:fillRef idx="1">
            <a:schemeClr val="lt1"/>
          </a:fillRef>
          <a:effectRef idx="0">
            <a:schemeClr val="accent6"/>
          </a:effectRef>
          <a:fontRef idx="minor">
            <a:schemeClr val="dk1"/>
          </a:fontRef>
        </p:style>
        <p:txBody>
          <a:bodyPr>
            <a:normAutofit/>
          </a:bodyPr>
          <a:lstStyle/>
          <a:p>
            <a:r>
              <a:rPr lang="en-US" u="sng" dirty="0"/>
              <a:t>Assessment rubrics</a:t>
            </a:r>
          </a:p>
          <a:p>
            <a:pPr>
              <a:buFontTx/>
              <a:buChar char="-"/>
            </a:pPr>
            <a:r>
              <a:rPr lang="en-US" sz="2000" dirty="0"/>
              <a:t>Course instructors are strongly advised to make close reference to the assessment modes/tasks and rubrics (grade descriptors) contained in the Handbook for Experiential Learning</a:t>
            </a:r>
          </a:p>
          <a:p>
            <a:pPr>
              <a:buFontTx/>
              <a:buChar char="-"/>
            </a:pPr>
            <a:r>
              <a:rPr lang="en-US" sz="2000" dirty="0"/>
              <a:t>These tasks and rubrics are important means for ensuring that the major objectives/aims/rationales of EL and the generic intended learning outcomes can be achieved across various EL courses with a higher degree of consistency, transparency and fairness </a:t>
            </a:r>
          </a:p>
          <a:p>
            <a:pPr>
              <a:buFontTx/>
              <a:buChar char="-"/>
            </a:pPr>
            <a:r>
              <a:rPr lang="en-US" sz="2000" dirty="0"/>
              <a:t>Certainly, course instructors can modify the assessment tasks and rubrics in accordance with their professional judgment and pedagogical need. However, the basics of the GILOs and GELOs as expected learning outcomes should not be compromised</a:t>
            </a:r>
          </a:p>
        </p:txBody>
      </p:sp>
      <p:sp>
        <p:nvSpPr>
          <p:cNvPr id="4" name="Slide Number Placeholder 3"/>
          <p:cNvSpPr>
            <a:spLocks noGrp="1"/>
          </p:cNvSpPr>
          <p:nvPr>
            <p:ph type="sldNum" sz="quarter" idx="12"/>
          </p:nvPr>
        </p:nvSpPr>
        <p:spPr/>
        <p:txBody>
          <a:bodyPr/>
          <a:lstStyle/>
          <a:p>
            <a:fld id="{6E76AD11-2221-4E09-980D-792BF738D7B1}" type="slidenum">
              <a:rPr lang="zh-TW" altLang="en-US" smtClean="0"/>
              <a:pPr/>
              <a:t>47</a:t>
            </a:fld>
            <a:endParaRPr lang="zh-TW" altLang="en-US"/>
          </a:p>
        </p:txBody>
      </p:sp>
      <p:pic>
        <p:nvPicPr>
          <p:cNvPr id="5" name="Picture 4" descr="File:Rubric.jpg - Wikimedia Common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5036977"/>
            <a:ext cx="1944216" cy="1684498"/>
          </a:xfrm>
          <a:prstGeom prst="rect">
            <a:avLst/>
          </a:prstGeom>
        </p:spPr>
      </p:pic>
    </p:spTree>
    <p:extLst>
      <p:ext uri="{BB962C8B-B14F-4D97-AF65-F5344CB8AC3E}">
        <p14:creationId xmlns:p14="http://schemas.microsoft.com/office/powerpoint/2010/main" val="1567838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Resources on GEO website</a:t>
            </a:r>
            <a:br>
              <a:rPr lang="en-US" sz="2200" b="1" dirty="0"/>
            </a:br>
            <a:r>
              <a:rPr lang="en-HK" sz="2200" dirty="0">
                <a:hlinkClick r:id="rId2"/>
              </a:rPr>
              <a:t>https://www.eduhk.hk/ge/web/staff_info.php?id=11</a:t>
            </a:r>
            <a:endParaRPr lang="en-US" b="1" dirty="0"/>
          </a:p>
        </p:txBody>
      </p:sp>
      <p:sp>
        <p:nvSpPr>
          <p:cNvPr id="3" name="Content Placeholder 2"/>
          <p:cNvSpPr>
            <a:spLocks noGrp="1"/>
          </p:cNvSpPr>
          <p:nvPr>
            <p:ph idx="1"/>
          </p:nvPr>
        </p:nvSpPr>
        <p:spPr>
          <a:ln/>
        </p:spPr>
        <p:style>
          <a:lnRef idx="2">
            <a:schemeClr val="accent6"/>
          </a:lnRef>
          <a:fillRef idx="1">
            <a:schemeClr val="lt1"/>
          </a:fillRef>
          <a:effectRef idx="0">
            <a:schemeClr val="accent6"/>
          </a:effectRef>
          <a:fontRef idx="minor">
            <a:schemeClr val="dk1"/>
          </a:fontRef>
        </p:style>
        <p:txBody>
          <a:bodyPr/>
          <a:lstStyle/>
          <a:p>
            <a:r>
              <a:rPr lang="en-US" dirty="0"/>
              <a:t>EL handbook*</a:t>
            </a:r>
          </a:p>
          <a:p>
            <a:r>
              <a:rPr lang="en-US" dirty="0"/>
              <a:t>Parameter documents (for EL-on-BP)</a:t>
            </a:r>
          </a:p>
          <a:p>
            <a:r>
              <a:rPr lang="en-US" dirty="0"/>
              <a:t>Assessment rubrics</a:t>
            </a:r>
          </a:p>
          <a:p>
            <a:r>
              <a:rPr lang="en-US" dirty="0"/>
              <a:t>Service timesheet template</a:t>
            </a:r>
          </a:p>
          <a:p>
            <a:pPr marL="0" indent="0">
              <a:buNone/>
            </a:pPr>
            <a:endParaRPr lang="en-US" dirty="0"/>
          </a:p>
          <a:p>
            <a:pPr marL="0" indent="0">
              <a:buNone/>
            </a:pPr>
            <a:r>
              <a:rPr lang="en-US" sz="2000" dirty="0"/>
              <a:t>*EL handbook will be further revised based on the consolidative experiences from the completion of the two pilots on EL-on-BP and ELC with overseas elements in one go.</a:t>
            </a:r>
          </a:p>
        </p:txBody>
      </p:sp>
      <p:sp>
        <p:nvSpPr>
          <p:cNvPr id="4" name="Slide Number Placeholder 3"/>
          <p:cNvSpPr>
            <a:spLocks noGrp="1"/>
          </p:cNvSpPr>
          <p:nvPr>
            <p:ph type="sldNum" sz="quarter" idx="12"/>
          </p:nvPr>
        </p:nvSpPr>
        <p:spPr/>
        <p:txBody>
          <a:bodyPr/>
          <a:lstStyle/>
          <a:p>
            <a:fld id="{6E76AD11-2221-4E09-980D-792BF738D7B1}" type="slidenum">
              <a:rPr lang="zh-TW" altLang="en-US" smtClean="0"/>
              <a:pPr/>
              <a:t>48</a:t>
            </a:fld>
            <a:endParaRPr lang="zh-TW" altLang="en-US"/>
          </a:p>
        </p:txBody>
      </p:sp>
      <p:pic>
        <p:nvPicPr>
          <p:cNvPr id="1028" name="Picture 4" descr="handbookçåçæå°çµ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2564904"/>
            <a:ext cx="1249387" cy="1590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025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C72EAC8-A5DA-7E44-B7CC-110F39F3522E}"/>
              </a:ext>
            </a:extLst>
          </p:cNvPr>
          <p:cNvSpPr>
            <a:spLocks noGrp="1"/>
          </p:cNvSpPr>
          <p:nvPr>
            <p:ph type="body" idx="1"/>
          </p:nvPr>
        </p:nvSpPr>
        <p:spPr>
          <a:xfrm>
            <a:off x="683568" y="2492896"/>
            <a:ext cx="7772400" cy="761876"/>
          </a:xfrm>
        </p:spPr>
        <p:txBody>
          <a:bodyPr>
            <a:normAutofit lnSpcReduction="10000"/>
          </a:bodyPr>
          <a:lstStyle/>
          <a:p>
            <a:pPr algn="ctr"/>
            <a:r>
              <a:rPr lang="en-US" sz="4400" b="1" dirty="0">
                <a:solidFill>
                  <a:schemeClr val="tx1"/>
                </a:solidFill>
              </a:rPr>
              <a:t>Sharing from lecturers</a:t>
            </a:r>
          </a:p>
        </p:txBody>
      </p:sp>
      <p:sp>
        <p:nvSpPr>
          <p:cNvPr id="4" name="Slide Number Placeholder 3">
            <a:extLst>
              <a:ext uri="{FF2B5EF4-FFF2-40B4-BE49-F238E27FC236}">
                <a16:creationId xmlns:a16="http://schemas.microsoft.com/office/drawing/2014/main" id="{8575982D-1D05-6744-9199-7EDF4DFEA81F}"/>
              </a:ext>
            </a:extLst>
          </p:cNvPr>
          <p:cNvSpPr>
            <a:spLocks noGrp="1"/>
          </p:cNvSpPr>
          <p:nvPr>
            <p:ph type="sldNum" sz="quarter" idx="12"/>
          </p:nvPr>
        </p:nvSpPr>
        <p:spPr/>
        <p:txBody>
          <a:bodyPr/>
          <a:lstStyle/>
          <a:p>
            <a:fld id="{6E76AD11-2221-4E09-980D-792BF738D7B1}" type="slidenum">
              <a:rPr lang="zh-TW" altLang="en-US" smtClean="0"/>
              <a:pPr/>
              <a:t>49</a:t>
            </a:fld>
            <a:endParaRPr lang="zh-TW" altLang="en-US"/>
          </a:p>
        </p:txBody>
      </p:sp>
    </p:spTree>
    <p:extLst>
      <p:ext uri="{BB962C8B-B14F-4D97-AF65-F5344CB8AC3E}">
        <p14:creationId xmlns:p14="http://schemas.microsoft.com/office/powerpoint/2010/main" val="264335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6AE8-B8E8-49D2-BFA5-F2E8B3AD7628}"/>
              </a:ext>
            </a:extLst>
          </p:cNvPr>
          <p:cNvSpPr>
            <a:spLocks noGrp="1"/>
          </p:cNvSpPr>
          <p:nvPr>
            <p:ph type="title"/>
          </p:nvPr>
        </p:nvSpPr>
        <p:spPr/>
        <p:txBody>
          <a:bodyPr>
            <a:normAutofit/>
          </a:bodyPr>
          <a:lstStyle/>
          <a:p>
            <a:r>
              <a:rPr lang="en-GB" b="1" dirty="0"/>
              <a:t>Special background of Pilot 2</a:t>
            </a:r>
          </a:p>
        </p:txBody>
      </p:sp>
      <p:sp>
        <p:nvSpPr>
          <p:cNvPr id="3" name="Content Placeholder 2">
            <a:extLst>
              <a:ext uri="{FF2B5EF4-FFF2-40B4-BE49-F238E27FC236}">
                <a16:creationId xmlns:a16="http://schemas.microsoft.com/office/drawing/2014/main" id="{ABD51F74-BD44-498F-B201-EE3DE9D1F31E}"/>
              </a:ext>
            </a:extLst>
          </p:cNvPr>
          <p:cNvSpPr>
            <a:spLocks noGrp="1"/>
          </p:cNvSpPr>
          <p:nvPr>
            <p:ph idx="1"/>
          </p:nvPr>
        </p:nvSpPr>
        <p:spPr>
          <a:xfrm>
            <a:off x="457200" y="1446238"/>
            <a:ext cx="8229600" cy="4525963"/>
          </a:xfrm>
        </p:spPr>
        <p:txBody>
          <a:bodyPr>
            <a:normAutofit/>
          </a:bodyPr>
          <a:lstStyle/>
          <a:p>
            <a:r>
              <a:rPr lang="en-GB" sz="2400" dirty="0"/>
              <a:t>Pilot 2 were conducted </a:t>
            </a:r>
            <a:r>
              <a:rPr lang="en-GB" sz="2400" u="sng" dirty="0">
                <a:solidFill>
                  <a:srgbClr val="7030A0"/>
                </a:solidFill>
              </a:rPr>
              <a:t>via online mode </a:t>
            </a:r>
            <a:r>
              <a:rPr lang="en-GB" sz="2400" dirty="0"/>
              <a:t>of learning under COVID-19</a:t>
            </a:r>
          </a:p>
          <a:p>
            <a:r>
              <a:rPr lang="en-GB" sz="2400" dirty="0"/>
              <a:t>Response, comments and data received are slightly less positive when compared to Pilot 1. </a:t>
            </a:r>
          </a:p>
          <a:p>
            <a:r>
              <a:rPr lang="en-GB" sz="2400" dirty="0"/>
              <a:t>Response rate of questionnaires and SETs were 26% and 27% respectively</a:t>
            </a:r>
            <a:r>
              <a:rPr lang="en-GB" sz="2400" dirty="0">
                <a:sym typeface="Wingdings" panose="05000000000000000000" pitchFamily="2" charset="2"/>
              </a:rPr>
              <a:t> </a:t>
            </a:r>
            <a:r>
              <a:rPr lang="en-GB" sz="2400" u="sng" dirty="0">
                <a:solidFill>
                  <a:srgbClr val="7030A0"/>
                </a:solidFill>
                <a:sym typeface="Wingdings" panose="05000000000000000000" pitchFamily="2" charset="2"/>
              </a:rPr>
              <a:t>can</a:t>
            </a:r>
            <a:r>
              <a:rPr lang="en-GB" sz="2400" u="sng" dirty="0">
                <a:solidFill>
                  <a:srgbClr val="7030A0"/>
                </a:solidFill>
              </a:rPr>
              <a:t>not fully reflect the performance of all students</a:t>
            </a:r>
            <a:r>
              <a:rPr lang="en-GB" sz="2400" dirty="0"/>
              <a:t> in the six pilot courses.</a:t>
            </a:r>
          </a:p>
          <a:p>
            <a:pPr marL="0" indent="0">
              <a:buNone/>
            </a:pPr>
            <a:r>
              <a:rPr lang="en-GB" sz="2400" dirty="0">
                <a:sym typeface="Wingdings" panose="05000000000000000000" pitchFamily="2" charset="2"/>
              </a:rPr>
              <a:t> </a:t>
            </a:r>
            <a:r>
              <a:rPr lang="en-GB" sz="2400" dirty="0"/>
              <a:t>Online mode of learning provided a more flexible course schedule and more guidance and support from the lecturers for students to complete their EL services/ activities. </a:t>
            </a:r>
          </a:p>
        </p:txBody>
      </p:sp>
      <p:sp>
        <p:nvSpPr>
          <p:cNvPr id="4" name="Slide Number Placeholder 3">
            <a:extLst>
              <a:ext uri="{FF2B5EF4-FFF2-40B4-BE49-F238E27FC236}">
                <a16:creationId xmlns:a16="http://schemas.microsoft.com/office/drawing/2014/main" id="{6CE38FF7-833F-4AA6-85C5-C41B8DEBB0AE}"/>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5</a:t>
            </a:fld>
            <a:endParaRPr lang="zh-TW" altLang="en-US">
              <a:solidFill>
                <a:prstClr val="black">
                  <a:tint val="75000"/>
                </a:prstClr>
              </a:solidFill>
            </a:endParaRPr>
          </a:p>
        </p:txBody>
      </p:sp>
    </p:spTree>
    <p:extLst>
      <p:ext uri="{BB962C8B-B14F-4D97-AF65-F5344CB8AC3E}">
        <p14:creationId xmlns:p14="http://schemas.microsoft.com/office/powerpoint/2010/main" val="41588488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76AD11-2221-4E09-980D-792BF738D7B1}" type="slidenum">
              <a:rPr lang="zh-TW" altLang="en-US" smtClean="0"/>
              <a:pPr/>
              <a:t>50</a:t>
            </a:fld>
            <a:endParaRPr lang="zh-TW" altLang="en-US"/>
          </a:p>
        </p:txBody>
      </p:sp>
      <p:pic>
        <p:nvPicPr>
          <p:cNvPr id="1026" name="Picture 2" descr="Q&amp;Açåçæå°çµæ"/>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332656"/>
            <a:ext cx="7334250" cy="473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451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76AD11-2221-4E09-980D-792BF738D7B1}" type="slidenum">
              <a:rPr lang="zh-TW" altLang="en-US" smtClean="0"/>
              <a:pPr/>
              <a:t>51</a:t>
            </a:fld>
            <a:endParaRPr lang="zh-TW" altLang="en-US"/>
          </a:p>
        </p:txBody>
      </p:sp>
      <p:sp>
        <p:nvSpPr>
          <p:cNvPr id="5" name="Rectangle 4"/>
          <p:cNvSpPr/>
          <p:nvPr/>
        </p:nvSpPr>
        <p:spPr>
          <a:xfrm>
            <a:off x="3059832" y="1988840"/>
            <a:ext cx="3148939" cy="1754326"/>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The End</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Thank You</a:t>
            </a:r>
          </a:p>
        </p:txBody>
      </p:sp>
    </p:spTree>
    <p:extLst>
      <p:ext uri="{BB962C8B-B14F-4D97-AF65-F5344CB8AC3E}">
        <p14:creationId xmlns:p14="http://schemas.microsoft.com/office/powerpoint/2010/main" val="351656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2" y="4406900"/>
            <a:ext cx="7964487" cy="1362075"/>
          </a:xfrm>
        </p:spPr>
        <p:txBody>
          <a:bodyPr>
            <a:normAutofit/>
          </a:bodyPr>
          <a:lstStyle/>
          <a:p>
            <a:r>
              <a:rPr lang="en-US" dirty="0">
                <a:solidFill>
                  <a:schemeClr val="accent6">
                    <a:lumMod val="50000"/>
                  </a:schemeClr>
                </a:solidFill>
              </a:rPr>
              <a:t>Findings in pilot 2</a:t>
            </a:r>
            <a:br>
              <a:rPr lang="en-US" dirty="0"/>
            </a:br>
            <a:endParaRPr lang="en-US" dirty="0"/>
          </a:p>
        </p:txBody>
      </p:sp>
      <p:sp>
        <p:nvSpPr>
          <p:cNvPr id="6" name="Text Placeholder 5"/>
          <p:cNvSpPr>
            <a:spLocks noGrp="1"/>
          </p:cNvSpPr>
          <p:nvPr>
            <p:ph type="body" idx="1"/>
          </p:nvPr>
        </p:nvSpPr>
        <p:spPr/>
        <p:txBody>
          <a:bodyPr/>
          <a:lstStyle/>
          <a:p>
            <a:endParaRPr lang="en-US" dirty="0"/>
          </a:p>
        </p:txBody>
      </p:sp>
      <p:sp>
        <p:nvSpPr>
          <p:cNvPr id="2" name="Slide Number Placeholder 1"/>
          <p:cNvSpPr>
            <a:spLocks noGrp="1"/>
          </p:cNvSpPr>
          <p:nvPr>
            <p:ph type="sldNum" sz="quarter" idx="12"/>
          </p:nvPr>
        </p:nvSpPr>
        <p:spPr/>
        <p:txBody>
          <a:bodyPr/>
          <a:lstStyle/>
          <a:p>
            <a:fld id="{6E76AD11-2221-4E09-980D-792BF738D7B1}" type="slidenum">
              <a:rPr lang="zh-TW" altLang="en-US" smtClean="0"/>
              <a:pPr/>
              <a:t>6</a:t>
            </a:fld>
            <a:endParaRPr lang="zh-TW" altLang="en-US"/>
          </a:p>
        </p:txBody>
      </p:sp>
    </p:spTree>
    <p:extLst>
      <p:ext uri="{BB962C8B-B14F-4D97-AF65-F5344CB8AC3E}">
        <p14:creationId xmlns:p14="http://schemas.microsoft.com/office/powerpoint/2010/main" val="3911065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CD3F-3926-4DD5-83BA-6C41641AD407}"/>
              </a:ext>
            </a:extLst>
          </p:cNvPr>
          <p:cNvSpPr>
            <a:spLocks noGrp="1"/>
          </p:cNvSpPr>
          <p:nvPr>
            <p:ph type="title"/>
          </p:nvPr>
        </p:nvSpPr>
        <p:spPr>
          <a:xfrm>
            <a:off x="457200" y="106623"/>
            <a:ext cx="8229600" cy="1143000"/>
          </a:xfrm>
        </p:spPr>
        <p:txBody>
          <a:bodyPr>
            <a:noAutofit/>
          </a:bodyPr>
          <a:lstStyle/>
          <a:p>
            <a:r>
              <a:rPr lang="en-GB" sz="3200" b="1" dirty="0"/>
              <a:t>Achievement of students in fulfilling GELOs </a:t>
            </a:r>
          </a:p>
        </p:txBody>
      </p:sp>
      <p:graphicFrame>
        <p:nvGraphicFramePr>
          <p:cNvPr id="6" name="Content Placeholder 5">
            <a:extLst>
              <a:ext uri="{FF2B5EF4-FFF2-40B4-BE49-F238E27FC236}">
                <a16:creationId xmlns:a16="http://schemas.microsoft.com/office/drawing/2014/main" id="{6BC8C1CC-28F5-4E61-B09F-CB8E81A91A1C}"/>
              </a:ext>
            </a:extLst>
          </p:cNvPr>
          <p:cNvGraphicFramePr>
            <a:graphicFrameLocks noGrp="1"/>
          </p:cNvGraphicFramePr>
          <p:nvPr>
            <p:ph idx="1"/>
            <p:extLst>
              <p:ext uri="{D42A27DB-BD31-4B8C-83A1-F6EECF244321}">
                <p14:modId xmlns:p14="http://schemas.microsoft.com/office/powerpoint/2010/main" val="4044056224"/>
              </p:ext>
            </p:extLst>
          </p:nvPr>
        </p:nvGraphicFramePr>
        <p:xfrm>
          <a:off x="457200" y="1063935"/>
          <a:ext cx="8229600" cy="5557473"/>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4225525369"/>
                    </a:ext>
                  </a:extLst>
                </a:gridCol>
                <a:gridCol w="1645920">
                  <a:extLst>
                    <a:ext uri="{9D8B030D-6E8A-4147-A177-3AD203B41FA5}">
                      <a16:colId xmlns:a16="http://schemas.microsoft.com/office/drawing/2014/main" val="1317373953"/>
                    </a:ext>
                  </a:extLst>
                </a:gridCol>
                <a:gridCol w="1741172">
                  <a:extLst>
                    <a:ext uri="{9D8B030D-6E8A-4147-A177-3AD203B41FA5}">
                      <a16:colId xmlns:a16="http://schemas.microsoft.com/office/drawing/2014/main" val="4071033064"/>
                    </a:ext>
                  </a:extLst>
                </a:gridCol>
                <a:gridCol w="1550668">
                  <a:extLst>
                    <a:ext uri="{9D8B030D-6E8A-4147-A177-3AD203B41FA5}">
                      <a16:colId xmlns:a16="http://schemas.microsoft.com/office/drawing/2014/main" val="3910321272"/>
                    </a:ext>
                  </a:extLst>
                </a:gridCol>
                <a:gridCol w="1645920">
                  <a:extLst>
                    <a:ext uri="{9D8B030D-6E8A-4147-A177-3AD203B41FA5}">
                      <a16:colId xmlns:a16="http://schemas.microsoft.com/office/drawing/2014/main" val="888001686"/>
                    </a:ext>
                  </a:extLst>
                </a:gridCol>
              </a:tblGrid>
              <a:tr h="1166428">
                <a:tc>
                  <a:txBody>
                    <a:bodyPr/>
                    <a:lstStyle/>
                    <a:p>
                      <a:pPr algn="ctr"/>
                      <a:r>
                        <a:rPr lang="en-GB" sz="1600" dirty="0"/>
                        <a:t>Response rate: 26% </a:t>
                      </a:r>
                    </a:p>
                    <a:p>
                      <a:pPr algn="ctr"/>
                      <a:r>
                        <a:rPr lang="en-GB" sz="1600" dirty="0"/>
                        <a:t>(40/155) </a:t>
                      </a:r>
                    </a:p>
                  </a:txBody>
                  <a:tcPr anchor="ctr"/>
                </a:tc>
                <a:tc gridSpan="2">
                  <a:txBody>
                    <a:bodyPr/>
                    <a:lstStyle/>
                    <a:p>
                      <a:pPr algn="ctr"/>
                      <a:r>
                        <a:rPr lang="en-GB" sz="1600" dirty="0"/>
                        <a:t>Scores (Strongly agree: 5, Agree: </a:t>
                      </a:r>
                    </a:p>
                    <a:p>
                      <a:pPr algn="ctr"/>
                      <a:r>
                        <a:rPr lang="en-GB" sz="1600" dirty="0"/>
                        <a:t>4, Neutral: 3, Disagree: 2, </a:t>
                      </a:r>
                    </a:p>
                    <a:p>
                      <a:pPr algn="ctr"/>
                      <a:r>
                        <a:rPr lang="en-GB" sz="1600" dirty="0"/>
                        <a:t>Strongly disagree: 1) </a:t>
                      </a:r>
                    </a:p>
                    <a:p>
                      <a:pPr algn="ctr"/>
                      <a:r>
                        <a:rPr lang="en-GB" sz="1600" dirty="0"/>
                        <a:t>Formula: total score / total </a:t>
                      </a:r>
                    </a:p>
                    <a:p>
                      <a:pPr algn="ctr"/>
                      <a:r>
                        <a:rPr lang="en-GB" sz="1600" dirty="0"/>
                        <a:t>number of respondents </a:t>
                      </a:r>
                    </a:p>
                  </a:txBody>
                  <a:tcPr anchor="ctr"/>
                </a:tc>
                <a:tc hMerge="1">
                  <a:txBody>
                    <a:bodyPr/>
                    <a:lstStyle/>
                    <a:p>
                      <a:endParaRPr lang="en-GB" dirty="0"/>
                    </a:p>
                  </a:txBody>
                  <a:tcPr/>
                </a:tc>
                <a:tc gridSpan="2">
                  <a:txBody>
                    <a:bodyPr/>
                    <a:lstStyle/>
                    <a:p>
                      <a:pPr algn="ctr"/>
                      <a:r>
                        <a:rPr lang="en-GB" sz="1600" dirty="0"/>
                        <a:t>Standard Deviation </a:t>
                      </a:r>
                    </a:p>
                  </a:txBody>
                  <a:tcPr anchor="ctr"/>
                </a:tc>
                <a:tc hMerge="1">
                  <a:txBody>
                    <a:bodyPr/>
                    <a:lstStyle/>
                    <a:p>
                      <a:endParaRPr lang="en-GB" dirty="0"/>
                    </a:p>
                  </a:txBody>
                  <a:tcPr/>
                </a:tc>
                <a:extLst>
                  <a:ext uri="{0D108BD9-81ED-4DB2-BD59-A6C34878D82A}">
                    <a16:rowId xmlns:a16="http://schemas.microsoft.com/office/drawing/2014/main" val="3181825640"/>
                  </a:ext>
                </a:extLst>
              </a:tr>
              <a:tr h="406353">
                <a:tc>
                  <a:txBody>
                    <a:bodyPr/>
                    <a:lstStyle/>
                    <a:p>
                      <a:endParaRPr lang="en-GB" dirty="0"/>
                    </a:p>
                  </a:txBody>
                  <a:tcPr/>
                </a:tc>
                <a:tc>
                  <a:txBody>
                    <a:bodyPr/>
                    <a:lstStyle/>
                    <a:p>
                      <a:pPr algn="ctr"/>
                      <a:r>
                        <a:rPr lang="en-US" b="1" dirty="0"/>
                        <a:t>Pilot 1</a:t>
                      </a:r>
                      <a:endParaRPr lang="en-GB" b="1" dirty="0"/>
                    </a:p>
                  </a:txBody>
                  <a:tcPr anchor="ctr"/>
                </a:tc>
                <a:tc>
                  <a:txBody>
                    <a:bodyPr/>
                    <a:lstStyle/>
                    <a:p>
                      <a:pPr algn="ctr"/>
                      <a:r>
                        <a:rPr lang="en-US" b="1" dirty="0"/>
                        <a:t>Pilot 2</a:t>
                      </a:r>
                      <a:endParaRPr lang="en-GB" b="1" dirty="0"/>
                    </a:p>
                  </a:txBody>
                  <a:tcPr anchor="ctr"/>
                </a:tc>
                <a:tc>
                  <a:txBody>
                    <a:bodyPr/>
                    <a:lstStyle/>
                    <a:p>
                      <a:pPr algn="ctr"/>
                      <a:r>
                        <a:rPr lang="en-US" b="1" dirty="0"/>
                        <a:t>Pilot 1</a:t>
                      </a:r>
                      <a:endParaRPr lang="en-GB" b="1" dirty="0"/>
                    </a:p>
                  </a:txBody>
                  <a:tcPr anchor="ctr"/>
                </a:tc>
                <a:tc>
                  <a:txBody>
                    <a:bodyPr/>
                    <a:lstStyle/>
                    <a:p>
                      <a:pPr algn="ctr"/>
                      <a:r>
                        <a:rPr lang="en-US" b="1" dirty="0"/>
                        <a:t>Pilot 2</a:t>
                      </a:r>
                      <a:endParaRPr lang="en-GB" b="1" dirty="0"/>
                    </a:p>
                  </a:txBody>
                  <a:tcPr anchor="ctr"/>
                </a:tc>
                <a:extLst>
                  <a:ext uri="{0D108BD9-81ED-4DB2-BD59-A6C34878D82A}">
                    <a16:rowId xmlns:a16="http://schemas.microsoft.com/office/drawing/2014/main" val="781401502"/>
                  </a:ext>
                </a:extLst>
              </a:tr>
              <a:tr h="451785">
                <a:tc>
                  <a:txBody>
                    <a:bodyPr/>
                    <a:lstStyle/>
                    <a:p>
                      <a:r>
                        <a:rPr lang="en-GB" dirty="0"/>
                        <a:t>GELO 1: Knowledge </a:t>
                      </a:r>
                    </a:p>
                  </a:txBody>
                  <a:tcPr/>
                </a:tc>
                <a:tc>
                  <a:txBody>
                    <a:bodyPr/>
                    <a:lstStyle/>
                    <a:p>
                      <a:pPr algn="ctr"/>
                      <a:r>
                        <a:rPr lang="en-GB" dirty="0"/>
                        <a:t> 4.17 </a:t>
                      </a:r>
                    </a:p>
                  </a:txBody>
                  <a:tcPr anchor="ctr"/>
                </a:tc>
                <a:tc>
                  <a:txBody>
                    <a:bodyPr/>
                    <a:lstStyle/>
                    <a:p>
                      <a:pPr algn="ctr"/>
                      <a:r>
                        <a:rPr lang="en-GB" dirty="0"/>
                        <a:t> 4.19 </a:t>
                      </a:r>
                    </a:p>
                  </a:txBody>
                  <a:tcPr anchor="ctr"/>
                </a:tc>
                <a:tc>
                  <a:txBody>
                    <a:bodyPr/>
                    <a:lstStyle/>
                    <a:p>
                      <a:pPr algn="ctr"/>
                      <a:r>
                        <a:rPr lang="en-GB" dirty="0"/>
                        <a:t>0.33 </a:t>
                      </a:r>
                    </a:p>
                  </a:txBody>
                  <a:tcPr anchor="ctr"/>
                </a:tc>
                <a:tc>
                  <a:txBody>
                    <a:bodyPr/>
                    <a:lstStyle/>
                    <a:p>
                      <a:pPr algn="ctr"/>
                      <a:r>
                        <a:rPr lang="en-GB" dirty="0"/>
                        <a:t>0.38 </a:t>
                      </a:r>
                    </a:p>
                  </a:txBody>
                  <a:tcPr anchor="ctr"/>
                </a:tc>
                <a:extLst>
                  <a:ext uri="{0D108BD9-81ED-4DB2-BD59-A6C34878D82A}">
                    <a16:rowId xmlns:a16="http://schemas.microsoft.com/office/drawing/2014/main" val="2356452752"/>
                  </a:ext>
                </a:extLst>
              </a:tr>
              <a:tr h="451785">
                <a:tc>
                  <a:txBody>
                    <a:bodyPr/>
                    <a:lstStyle/>
                    <a:p>
                      <a:r>
                        <a:rPr lang="en-GB" dirty="0"/>
                        <a:t>GELO 2: Application </a:t>
                      </a:r>
                    </a:p>
                  </a:txBody>
                  <a:tcPr/>
                </a:tc>
                <a:tc>
                  <a:txBody>
                    <a:bodyPr/>
                    <a:lstStyle/>
                    <a:p>
                      <a:pPr algn="ctr"/>
                      <a:r>
                        <a:rPr lang="en-GB" dirty="0"/>
                        <a:t> 4.15 </a:t>
                      </a:r>
                    </a:p>
                  </a:txBody>
                  <a:tcPr anchor="ctr"/>
                </a:tc>
                <a:tc>
                  <a:txBody>
                    <a:bodyPr/>
                    <a:lstStyle/>
                    <a:p>
                      <a:pPr algn="ctr"/>
                      <a:r>
                        <a:rPr lang="en-GB" dirty="0"/>
                        <a:t> 4.16 </a:t>
                      </a:r>
                    </a:p>
                  </a:txBody>
                  <a:tcPr anchor="ctr"/>
                </a:tc>
                <a:tc>
                  <a:txBody>
                    <a:bodyPr/>
                    <a:lstStyle/>
                    <a:p>
                      <a:pPr algn="ctr"/>
                      <a:r>
                        <a:rPr lang="en-GB" dirty="0"/>
                        <a:t>0.33 </a:t>
                      </a:r>
                    </a:p>
                  </a:txBody>
                  <a:tcPr anchor="ctr"/>
                </a:tc>
                <a:tc>
                  <a:txBody>
                    <a:bodyPr/>
                    <a:lstStyle/>
                    <a:p>
                      <a:pPr algn="ctr"/>
                      <a:r>
                        <a:rPr lang="en-GB" dirty="0"/>
                        <a:t>0.53 </a:t>
                      </a:r>
                    </a:p>
                  </a:txBody>
                  <a:tcPr anchor="ctr"/>
                </a:tc>
                <a:extLst>
                  <a:ext uri="{0D108BD9-81ED-4DB2-BD59-A6C34878D82A}">
                    <a16:rowId xmlns:a16="http://schemas.microsoft.com/office/drawing/2014/main" val="4011371246"/>
                  </a:ext>
                </a:extLst>
              </a:tr>
              <a:tr h="451785">
                <a:tc>
                  <a:txBody>
                    <a:bodyPr/>
                    <a:lstStyle/>
                    <a:p>
                      <a:r>
                        <a:rPr lang="en-GB" dirty="0"/>
                        <a:t>GELO 3: Judgements </a:t>
                      </a:r>
                    </a:p>
                  </a:txBody>
                  <a:tcPr/>
                </a:tc>
                <a:tc>
                  <a:txBody>
                    <a:bodyPr/>
                    <a:lstStyle/>
                    <a:p>
                      <a:pPr algn="ctr"/>
                      <a:r>
                        <a:rPr lang="en-GB" dirty="0"/>
                        <a:t> 4.13 </a:t>
                      </a:r>
                    </a:p>
                  </a:txBody>
                  <a:tcPr anchor="ctr"/>
                </a:tc>
                <a:tc>
                  <a:txBody>
                    <a:bodyPr/>
                    <a:lstStyle/>
                    <a:p>
                      <a:pPr algn="ctr"/>
                      <a:r>
                        <a:rPr lang="en-GB" dirty="0"/>
                        <a:t> 4.16 </a:t>
                      </a:r>
                    </a:p>
                  </a:txBody>
                  <a:tcPr anchor="ctr"/>
                </a:tc>
                <a:tc>
                  <a:txBody>
                    <a:bodyPr/>
                    <a:lstStyle/>
                    <a:p>
                      <a:pPr algn="ctr"/>
                      <a:r>
                        <a:rPr lang="en-GB" dirty="0"/>
                        <a:t>0.38 </a:t>
                      </a:r>
                    </a:p>
                  </a:txBody>
                  <a:tcPr anchor="ctr"/>
                </a:tc>
                <a:tc>
                  <a:txBody>
                    <a:bodyPr/>
                    <a:lstStyle/>
                    <a:p>
                      <a:pPr algn="ctr"/>
                      <a:r>
                        <a:rPr lang="en-GB" dirty="0"/>
                        <a:t>0.35 </a:t>
                      </a:r>
                    </a:p>
                  </a:txBody>
                  <a:tcPr anchor="ctr"/>
                </a:tc>
                <a:extLst>
                  <a:ext uri="{0D108BD9-81ED-4DB2-BD59-A6C34878D82A}">
                    <a16:rowId xmlns:a16="http://schemas.microsoft.com/office/drawing/2014/main" val="3253824517"/>
                  </a:ext>
                </a:extLst>
              </a:tr>
              <a:tr h="451785">
                <a:tc>
                  <a:txBody>
                    <a:bodyPr/>
                    <a:lstStyle/>
                    <a:p>
                      <a:r>
                        <a:rPr lang="en-GB" dirty="0"/>
                        <a:t>GELO 4: Expression </a:t>
                      </a:r>
                    </a:p>
                  </a:txBody>
                  <a:tcPr/>
                </a:tc>
                <a:tc>
                  <a:txBody>
                    <a:bodyPr/>
                    <a:lstStyle/>
                    <a:p>
                      <a:pPr algn="ctr"/>
                      <a:r>
                        <a:rPr lang="en-GB" dirty="0"/>
                        <a:t> 4.14 </a:t>
                      </a:r>
                    </a:p>
                  </a:txBody>
                  <a:tcPr anchor="ctr"/>
                </a:tc>
                <a:tc>
                  <a:txBody>
                    <a:bodyPr/>
                    <a:lstStyle/>
                    <a:p>
                      <a:pPr algn="ctr"/>
                      <a:r>
                        <a:rPr lang="en-GB" dirty="0">
                          <a:highlight>
                            <a:srgbClr val="FFFF00"/>
                          </a:highlight>
                        </a:rPr>
                        <a:t> 4.28 </a:t>
                      </a:r>
                    </a:p>
                  </a:txBody>
                  <a:tcPr anchor="ctr"/>
                </a:tc>
                <a:tc>
                  <a:txBody>
                    <a:bodyPr/>
                    <a:lstStyle/>
                    <a:p>
                      <a:pPr algn="ctr"/>
                      <a:r>
                        <a:rPr lang="en-GB" dirty="0"/>
                        <a:t>0.38 </a:t>
                      </a:r>
                    </a:p>
                  </a:txBody>
                  <a:tcPr anchor="ctr"/>
                </a:tc>
                <a:tc>
                  <a:txBody>
                    <a:bodyPr/>
                    <a:lstStyle/>
                    <a:p>
                      <a:pPr algn="ctr"/>
                      <a:r>
                        <a:rPr lang="en-GB" dirty="0"/>
                        <a:t>0.46 </a:t>
                      </a:r>
                    </a:p>
                  </a:txBody>
                  <a:tcPr anchor="ctr"/>
                </a:tc>
                <a:extLst>
                  <a:ext uri="{0D108BD9-81ED-4DB2-BD59-A6C34878D82A}">
                    <a16:rowId xmlns:a16="http://schemas.microsoft.com/office/drawing/2014/main" val="3670826119"/>
                  </a:ext>
                </a:extLst>
              </a:tr>
              <a:tr h="523860">
                <a:tc>
                  <a:txBody>
                    <a:bodyPr/>
                    <a:lstStyle/>
                    <a:p>
                      <a:r>
                        <a:rPr lang="en-GB" dirty="0"/>
                        <a:t>GELO 5: Awareness </a:t>
                      </a:r>
                    </a:p>
                  </a:txBody>
                  <a:tcPr/>
                </a:tc>
                <a:tc>
                  <a:txBody>
                    <a:bodyPr/>
                    <a:lstStyle/>
                    <a:p>
                      <a:pPr algn="ctr"/>
                      <a:r>
                        <a:rPr lang="en-GB" dirty="0">
                          <a:highlight>
                            <a:srgbClr val="FFFF00"/>
                          </a:highlight>
                        </a:rPr>
                        <a:t> 4.19</a:t>
                      </a:r>
                    </a:p>
                  </a:txBody>
                  <a:tcPr anchor="ctr"/>
                </a:tc>
                <a:tc>
                  <a:txBody>
                    <a:bodyPr/>
                    <a:lstStyle/>
                    <a:p>
                      <a:pPr algn="ctr"/>
                      <a:r>
                        <a:rPr lang="en-GB" dirty="0"/>
                        <a:t> 4.15</a:t>
                      </a:r>
                    </a:p>
                  </a:txBody>
                  <a:tcPr anchor="ctr"/>
                </a:tc>
                <a:tc>
                  <a:txBody>
                    <a:bodyPr/>
                    <a:lstStyle/>
                    <a:p>
                      <a:pPr algn="ctr"/>
                      <a:r>
                        <a:rPr lang="en-GB" dirty="0"/>
                        <a:t>0.33 </a:t>
                      </a:r>
                    </a:p>
                  </a:txBody>
                  <a:tcPr anchor="ctr"/>
                </a:tc>
                <a:tc>
                  <a:txBody>
                    <a:bodyPr/>
                    <a:lstStyle/>
                    <a:p>
                      <a:pPr algn="ctr"/>
                      <a:r>
                        <a:rPr lang="en-GB" dirty="0"/>
                        <a:t>0.37 </a:t>
                      </a:r>
                    </a:p>
                  </a:txBody>
                  <a:tcPr anchor="ctr"/>
                </a:tc>
                <a:extLst>
                  <a:ext uri="{0D108BD9-81ED-4DB2-BD59-A6C34878D82A}">
                    <a16:rowId xmlns:a16="http://schemas.microsoft.com/office/drawing/2014/main" val="2652118756"/>
                  </a:ext>
                </a:extLst>
              </a:tr>
              <a:tr h="451785">
                <a:tc>
                  <a:txBody>
                    <a:bodyPr/>
                    <a:lstStyle/>
                    <a:p>
                      <a:r>
                        <a:rPr lang="en-GB" dirty="0"/>
                        <a:t>GELO 6: Engagement </a:t>
                      </a:r>
                    </a:p>
                  </a:txBody>
                  <a:tcPr/>
                </a:tc>
                <a:tc>
                  <a:txBody>
                    <a:bodyPr/>
                    <a:lstStyle/>
                    <a:p>
                      <a:pPr algn="ctr"/>
                      <a:r>
                        <a:rPr lang="en-GB" dirty="0">
                          <a:highlight>
                            <a:srgbClr val="FFFF00"/>
                          </a:highlight>
                        </a:rPr>
                        <a:t> 4.19</a:t>
                      </a:r>
                    </a:p>
                  </a:txBody>
                  <a:tcPr anchor="ctr"/>
                </a:tc>
                <a:tc>
                  <a:txBody>
                    <a:bodyPr/>
                    <a:lstStyle/>
                    <a:p>
                      <a:pPr algn="ctr"/>
                      <a:r>
                        <a:rPr lang="en-GB" dirty="0"/>
                        <a:t> 4.14 </a:t>
                      </a:r>
                    </a:p>
                  </a:txBody>
                  <a:tcPr anchor="ctr"/>
                </a:tc>
                <a:tc>
                  <a:txBody>
                    <a:bodyPr/>
                    <a:lstStyle/>
                    <a:p>
                      <a:pPr algn="ctr"/>
                      <a:r>
                        <a:rPr lang="en-GB" dirty="0"/>
                        <a:t>0.31 </a:t>
                      </a:r>
                    </a:p>
                  </a:txBody>
                  <a:tcPr anchor="ctr"/>
                </a:tc>
                <a:tc>
                  <a:txBody>
                    <a:bodyPr/>
                    <a:lstStyle/>
                    <a:p>
                      <a:pPr algn="ctr"/>
                      <a:r>
                        <a:rPr lang="en-GB" dirty="0"/>
                        <a:t>0.39 </a:t>
                      </a:r>
                    </a:p>
                  </a:txBody>
                  <a:tcPr anchor="ctr"/>
                </a:tc>
                <a:extLst>
                  <a:ext uri="{0D108BD9-81ED-4DB2-BD59-A6C34878D82A}">
                    <a16:rowId xmlns:a16="http://schemas.microsoft.com/office/drawing/2014/main" val="311022894"/>
                  </a:ext>
                </a:extLst>
              </a:tr>
            </a:tbl>
          </a:graphicData>
        </a:graphic>
      </p:graphicFrame>
      <p:sp>
        <p:nvSpPr>
          <p:cNvPr id="4" name="Slide Number Placeholder 3">
            <a:extLst>
              <a:ext uri="{FF2B5EF4-FFF2-40B4-BE49-F238E27FC236}">
                <a16:creationId xmlns:a16="http://schemas.microsoft.com/office/drawing/2014/main" id="{B4DA9C2E-89B4-4942-97EB-03C1684E5933}"/>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7</a:t>
            </a:fld>
            <a:endParaRPr lang="zh-TW" altLang="en-US">
              <a:solidFill>
                <a:prstClr val="black">
                  <a:tint val="75000"/>
                </a:prstClr>
              </a:solidFill>
            </a:endParaRPr>
          </a:p>
        </p:txBody>
      </p:sp>
    </p:spTree>
    <p:extLst>
      <p:ext uri="{BB962C8B-B14F-4D97-AF65-F5344CB8AC3E}">
        <p14:creationId xmlns:p14="http://schemas.microsoft.com/office/powerpoint/2010/main" val="219797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739418-0807-D44F-BCC4-6A04DCD52CF2}"/>
              </a:ext>
            </a:extLst>
          </p:cNvPr>
          <p:cNvSpPr>
            <a:spLocks noGrp="1"/>
          </p:cNvSpPr>
          <p:nvPr>
            <p:ph idx="1"/>
          </p:nvPr>
        </p:nvSpPr>
        <p:spPr/>
        <p:txBody>
          <a:bodyPr>
            <a:normAutofit/>
          </a:bodyPr>
          <a:lstStyle/>
          <a:p>
            <a:r>
              <a:rPr lang="en-US" sz="2800" dirty="0"/>
              <a:t>Ample of verbal communication through online mode of T&amp;L (e.g. online meetings/consultations) </a:t>
            </a:r>
            <a:r>
              <a:rPr lang="en-US" sz="2800" dirty="0">
                <a:sym typeface="Wingdings" pitchFamily="2" charset="2"/>
              </a:rPr>
              <a:t> GELO 4 </a:t>
            </a:r>
            <a:endParaRPr lang="en-US" sz="2800" dirty="0"/>
          </a:p>
          <a:p>
            <a:r>
              <a:rPr lang="en-US" sz="2800" dirty="0"/>
              <a:t>Lack of physical interactions, e.g. less opportunities for observation</a:t>
            </a:r>
            <a:r>
              <a:rPr lang="en-US" sz="2800" dirty="0">
                <a:sym typeface="Wingdings" pitchFamily="2" charset="2"/>
              </a:rPr>
              <a:t> GELO 5 &amp; 6</a:t>
            </a:r>
            <a:endParaRPr lang="en-US" sz="2800" dirty="0"/>
          </a:p>
        </p:txBody>
      </p:sp>
      <p:sp>
        <p:nvSpPr>
          <p:cNvPr id="4" name="Slide Number Placeholder 3">
            <a:extLst>
              <a:ext uri="{FF2B5EF4-FFF2-40B4-BE49-F238E27FC236}">
                <a16:creationId xmlns:a16="http://schemas.microsoft.com/office/drawing/2014/main" id="{305D438B-47AA-EB4A-BF5B-5F51E48CADA6}"/>
              </a:ext>
            </a:extLst>
          </p:cNvPr>
          <p:cNvSpPr>
            <a:spLocks noGrp="1"/>
          </p:cNvSpPr>
          <p:nvPr>
            <p:ph type="sldNum" sz="quarter" idx="12"/>
          </p:nvPr>
        </p:nvSpPr>
        <p:spPr/>
        <p:txBody>
          <a:bodyPr/>
          <a:lstStyle/>
          <a:p>
            <a:fld id="{6E76AD11-2221-4E09-980D-792BF738D7B1}" type="slidenum">
              <a:rPr lang="zh-TW" altLang="en-US" smtClean="0">
                <a:solidFill>
                  <a:prstClr val="black">
                    <a:tint val="75000"/>
                  </a:prstClr>
                </a:solidFill>
              </a:rPr>
              <a:pPr/>
              <a:t>8</a:t>
            </a:fld>
            <a:endParaRPr lang="zh-TW" altLang="en-US">
              <a:solidFill>
                <a:prstClr val="black">
                  <a:tint val="75000"/>
                </a:prstClr>
              </a:solidFill>
            </a:endParaRPr>
          </a:p>
        </p:txBody>
      </p:sp>
      <p:sp>
        <p:nvSpPr>
          <p:cNvPr id="5" name="Title 1">
            <a:extLst>
              <a:ext uri="{FF2B5EF4-FFF2-40B4-BE49-F238E27FC236}">
                <a16:creationId xmlns:a16="http://schemas.microsoft.com/office/drawing/2014/main" id="{0408F9D0-C3BA-244C-A52C-5F471A894D16}"/>
              </a:ext>
            </a:extLst>
          </p:cNvPr>
          <p:cNvSpPr>
            <a:spLocks noGrp="1"/>
          </p:cNvSpPr>
          <p:nvPr>
            <p:ph type="title"/>
          </p:nvPr>
        </p:nvSpPr>
        <p:spPr/>
        <p:txBody>
          <a:bodyPr>
            <a:noAutofit/>
          </a:bodyPr>
          <a:lstStyle/>
          <a:p>
            <a:r>
              <a:rPr lang="en-GB" sz="3200" b="1" dirty="0"/>
              <a:t>Achievement of students in fulfilling GELOs </a:t>
            </a:r>
          </a:p>
        </p:txBody>
      </p:sp>
      <p:sp>
        <p:nvSpPr>
          <p:cNvPr id="2" name="Arrow: Up 1">
            <a:extLst>
              <a:ext uri="{FF2B5EF4-FFF2-40B4-BE49-F238E27FC236}">
                <a16:creationId xmlns:a16="http://schemas.microsoft.com/office/drawing/2014/main" id="{59D52B6F-C5C7-44BE-8A1F-330D3D2FE334}"/>
              </a:ext>
            </a:extLst>
          </p:cNvPr>
          <p:cNvSpPr/>
          <p:nvPr/>
        </p:nvSpPr>
        <p:spPr>
          <a:xfrm>
            <a:off x="2123728" y="2564904"/>
            <a:ext cx="72008" cy="2880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Arrow: Down 5">
            <a:extLst>
              <a:ext uri="{FF2B5EF4-FFF2-40B4-BE49-F238E27FC236}">
                <a16:creationId xmlns:a16="http://schemas.microsoft.com/office/drawing/2014/main" id="{47242920-504E-4B8C-A7B9-4B1ABA554B4A}"/>
              </a:ext>
            </a:extLst>
          </p:cNvPr>
          <p:cNvSpPr/>
          <p:nvPr/>
        </p:nvSpPr>
        <p:spPr>
          <a:xfrm>
            <a:off x="5348801" y="3549766"/>
            <a:ext cx="72008"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377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89756" y="3212976"/>
            <a:ext cx="7964487" cy="1362075"/>
          </a:xfrm>
        </p:spPr>
        <p:txBody>
          <a:bodyPr>
            <a:normAutofit fontScale="90000"/>
          </a:bodyPr>
          <a:lstStyle/>
          <a:p>
            <a:r>
              <a:rPr lang="en-US" dirty="0">
                <a:solidFill>
                  <a:schemeClr val="accent6">
                    <a:lumMod val="50000"/>
                  </a:schemeClr>
                </a:solidFill>
              </a:rPr>
              <a:t>Achievement of students in fulfilling Generic Intended Learning Outcomes (GILOS)</a:t>
            </a:r>
          </a:p>
        </p:txBody>
      </p:sp>
      <p:sp>
        <p:nvSpPr>
          <p:cNvPr id="2" name="Slide Number Placeholder 1"/>
          <p:cNvSpPr>
            <a:spLocks noGrp="1"/>
          </p:cNvSpPr>
          <p:nvPr>
            <p:ph type="sldNum" sz="quarter" idx="12"/>
          </p:nvPr>
        </p:nvSpPr>
        <p:spPr/>
        <p:txBody>
          <a:bodyPr/>
          <a:lstStyle/>
          <a:p>
            <a:fld id="{6E76AD11-2221-4E09-980D-792BF738D7B1}" type="slidenum">
              <a:rPr lang="zh-TW" altLang="en-US" smtClean="0"/>
              <a:pPr/>
              <a:t>9</a:t>
            </a:fld>
            <a:endParaRPr lang="zh-TW" altLang="en-US"/>
          </a:p>
        </p:txBody>
      </p:sp>
    </p:spTree>
    <p:extLst>
      <p:ext uri="{BB962C8B-B14F-4D97-AF65-F5344CB8AC3E}">
        <p14:creationId xmlns:p14="http://schemas.microsoft.com/office/powerpoint/2010/main" val="1903104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18163</TotalTime>
  <Words>2409</Words>
  <Application>Microsoft Office PowerPoint</Application>
  <PresentationFormat>On-screen Show (4:3)</PresentationFormat>
  <Paragraphs>369</Paragraphs>
  <Slides>51</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51</vt:i4>
      </vt:variant>
    </vt:vector>
  </HeadingPairs>
  <TitlesOfParts>
    <vt:vector size="58" baseType="lpstr">
      <vt:lpstr>新細明體</vt:lpstr>
      <vt:lpstr>Arial</vt:lpstr>
      <vt:lpstr>Calibri</vt:lpstr>
      <vt:lpstr>Times New Roman</vt:lpstr>
      <vt:lpstr>Wingdings</vt:lpstr>
      <vt:lpstr>Office Theme</vt:lpstr>
      <vt:lpstr>5_Office Theme</vt:lpstr>
      <vt:lpstr>PowerPoint Presentation</vt:lpstr>
      <vt:lpstr>Today’s flow</vt:lpstr>
      <vt:lpstr>What courses were included in the 2nd EL pilot?</vt:lpstr>
      <vt:lpstr>Highlighted Course Features</vt:lpstr>
      <vt:lpstr>Special background of Pilot 2</vt:lpstr>
      <vt:lpstr>Findings in pilot 2 </vt:lpstr>
      <vt:lpstr>Achievement of students in fulfilling GELOs </vt:lpstr>
      <vt:lpstr>Achievement of students in fulfilling GELOs </vt:lpstr>
      <vt:lpstr>Achievement of students in fulfilling Generic Intended Learning Outcomes (GILOS)</vt:lpstr>
      <vt:lpstr>Focal GILOs for CSLCs and ELCs</vt:lpstr>
      <vt:lpstr>GILO 1 Problem Solving Skills in CSLCs</vt:lpstr>
      <vt:lpstr>GILO 1 Problem Solving Skills in ELCs</vt:lpstr>
      <vt:lpstr>GILO 1 Problem Solving Skills</vt:lpstr>
      <vt:lpstr>GILO 3 Creative Thinking Skills in ELCs</vt:lpstr>
      <vt:lpstr>GILO 3 Creative Thinking Skills</vt:lpstr>
      <vt:lpstr>GILO 4 Communication Skills in CSLCs</vt:lpstr>
      <vt:lpstr>GILO 5 Social Interaction Skills in CSLCs</vt:lpstr>
      <vt:lpstr>GILO 4 Communication Skills &amp; GILO 5 Social Interaction Skills</vt:lpstr>
      <vt:lpstr>Feedback from students -  Practical aspects and issues arising from course delivery</vt:lpstr>
      <vt:lpstr>Feedback from students –  Feasibility and achievability of the key features</vt:lpstr>
      <vt:lpstr>Feedback from students</vt:lpstr>
      <vt:lpstr>Average SET score of teaching quality on the three pilot CSLCs</vt:lpstr>
      <vt:lpstr>Average SET score of teaching quality on the three pilot ELCs</vt:lpstr>
      <vt:lpstr>Grade distribution of pilot CSLCs  (for Cohort 2018/19 or before) </vt:lpstr>
      <vt:lpstr>Grade distribution of pilot CSLCs  (for Cohort 2019/20 and after)</vt:lpstr>
      <vt:lpstr>Grade distribution of pilot ELCs</vt:lpstr>
      <vt:lpstr>Issues and suggested Solutions in EL pilot exercise</vt:lpstr>
      <vt:lpstr>Issues arising from course delivery</vt:lpstr>
      <vt:lpstr>Issue: Insufficient lecture time</vt:lpstr>
      <vt:lpstr>Issue: Lecture time</vt:lpstr>
      <vt:lpstr>Issue: Insufficient lecture time</vt:lpstr>
      <vt:lpstr>Issue: Insufficient lecture time</vt:lpstr>
      <vt:lpstr>Issue: Insufficient lecture time</vt:lpstr>
      <vt:lpstr>Issue: Arrangement of the course schedule</vt:lpstr>
      <vt:lpstr>Issue: Arrangement of the course schedule</vt:lpstr>
      <vt:lpstr>Issue: Arrangement of the course schedule</vt:lpstr>
      <vt:lpstr>Issue: Arrangement of the course schedule</vt:lpstr>
      <vt:lpstr>Issue: Lack of basic Knowledge</vt:lpstr>
      <vt:lpstr>Issue: Lack of basic Knowledge</vt:lpstr>
      <vt:lpstr>Issue: Lack of basic Knowledge</vt:lpstr>
      <vt:lpstr>Issue: Lack of basic Knowledge</vt:lpstr>
      <vt:lpstr>Issue: Lack of basic Knowledge</vt:lpstr>
      <vt:lpstr>Reminders for actual implementation </vt:lpstr>
      <vt:lpstr>Grade modes of CSLCs</vt:lpstr>
      <vt:lpstr>PowerPoint Presentation</vt:lpstr>
      <vt:lpstr>Experiential Learning Courses</vt:lpstr>
      <vt:lpstr>Assessment </vt:lpstr>
      <vt:lpstr>Resources on GEO website https://www.eduhk.hk/ge/web/staff_info.php?id=11</vt:lpstr>
      <vt:lpstr>PowerPoint Presentation</vt:lpstr>
      <vt:lpstr>PowerPoint Presentation</vt:lpstr>
      <vt:lpstr>PowerPoint Presentation</vt:lpstr>
    </vt:vector>
  </TitlesOfParts>
  <Company>HKIEd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HKIEd</dc:creator>
  <cp:lastModifiedBy>LEE, Tai Hoi Theodore [EPL]</cp:lastModifiedBy>
  <cp:revision>1288</cp:revision>
  <cp:lastPrinted>2020-12-14T04:35:37Z</cp:lastPrinted>
  <dcterms:created xsi:type="dcterms:W3CDTF">2014-08-07T01:48:37Z</dcterms:created>
  <dcterms:modified xsi:type="dcterms:W3CDTF">2020-12-16T08:19:43Z</dcterms:modified>
</cp:coreProperties>
</file>