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49"/>
  </p:notesMasterIdLst>
  <p:handoutMasterIdLst>
    <p:handoutMasterId r:id="rId50"/>
  </p:handoutMasterIdLst>
  <p:sldIdLst>
    <p:sldId id="256" r:id="rId5"/>
    <p:sldId id="377" r:id="rId6"/>
    <p:sldId id="581" r:id="rId7"/>
    <p:sldId id="649" r:id="rId8"/>
    <p:sldId id="672" r:id="rId9"/>
    <p:sldId id="585" r:id="rId10"/>
    <p:sldId id="586" r:id="rId11"/>
    <p:sldId id="591" r:id="rId12"/>
    <p:sldId id="592" r:id="rId13"/>
    <p:sldId id="628" r:id="rId14"/>
    <p:sldId id="634" r:id="rId15"/>
    <p:sldId id="648" r:id="rId16"/>
    <p:sldId id="636" r:id="rId17"/>
    <p:sldId id="637" r:id="rId18"/>
    <p:sldId id="609" r:id="rId19"/>
    <p:sldId id="633" r:id="rId20"/>
    <p:sldId id="610" r:id="rId21"/>
    <p:sldId id="656" r:id="rId22"/>
    <p:sldId id="655" r:id="rId23"/>
    <p:sldId id="657" r:id="rId24"/>
    <p:sldId id="658" r:id="rId25"/>
    <p:sldId id="659" r:id="rId26"/>
    <p:sldId id="660" r:id="rId27"/>
    <p:sldId id="661" r:id="rId28"/>
    <p:sldId id="662" r:id="rId29"/>
    <p:sldId id="663" r:id="rId30"/>
    <p:sldId id="664" r:id="rId31"/>
    <p:sldId id="665" r:id="rId32"/>
    <p:sldId id="666" r:id="rId33"/>
    <p:sldId id="667" r:id="rId34"/>
    <p:sldId id="668" r:id="rId35"/>
    <p:sldId id="669" r:id="rId36"/>
    <p:sldId id="611" r:id="rId37"/>
    <p:sldId id="601" r:id="rId38"/>
    <p:sldId id="652" r:id="rId39"/>
    <p:sldId id="653" r:id="rId40"/>
    <p:sldId id="613" r:id="rId41"/>
    <p:sldId id="673" r:id="rId42"/>
    <p:sldId id="671" r:id="rId43"/>
    <p:sldId id="639" r:id="rId44"/>
    <p:sldId id="642" r:id="rId45"/>
    <p:sldId id="614" r:id="rId46"/>
    <p:sldId id="451" r:id="rId47"/>
    <p:sldId id="382" r:id="rId48"/>
  </p:sldIdLst>
  <p:sldSz cx="12192000" cy="6858000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D28280"/>
    <a:srgbClr val="9F8AB8"/>
    <a:srgbClr val="FFCC66"/>
    <a:srgbClr val="64B7CE"/>
    <a:srgbClr val="FFFFF3"/>
    <a:srgbClr val="FFFFCC"/>
    <a:srgbClr val="F4E9E9"/>
    <a:srgbClr val="F9AD6F"/>
    <a:srgbClr val="B0CA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05" autoAdjust="0"/>
    <p:restoredTop sz="94708" autoAdjust="0"/>
  </p:normalViewPr>
  <p:slideViewPr>
    <p:cSldViewPr>
      <p:cViewPr varScale="1">
        <p:scale>
          <a:sx n="55" d="100"/>
          <a:sy n="55" d="100"/>
        </p:scale>
        <p:origin x="38" y="49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8" Type="http://schemas.openxmlformats.org/officeDocument/2006/relationships/slide" Target="slides/slide4.xml"/><Relationship Id="rId51" Type="http://schemas.openxmlformats.org/officeDocument/2006/relationships/presProps" Target="presProp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au\Documents\Alternative%20arrangement\Alternative%20arrangement%20related%20graphs%202021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au\Documents\Alternative%20arrangement\Alternative%20arrangement%20related%20graphs%2020212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qtong\Desktop\Copy%20of%20EL%20on%20BP%20survey%20results%20(002)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qtong\Desktop\Copy%20of%20EL%20on%20BP%20survey%20results%20(002)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au\Documents\Copy%20of%20Survey+on+students'+needs+and+interests+in+EL+domain_March+10+2022_17.53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au\Documents\Copy%20of%20Survey+on+students'+needs+and+interests+in+EL+domain_March+10+2022_17.53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au\Documents\Copy%20of%20Survey+on+students'+needs+and+interests+in+EL+domain_March+10+2022_17.53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/>
              <a:t>Overall mean SET score (CSLC)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'SET mean'!$A$2:$A$7</c:f>
              <c:strCache>
                <c:ptCount val="6"/>
                <c:pt idx="0">
                  <c:v>Semester 1, 2019/20</c:v>
                </c:pt>
                <c:pt idx="1">
                  <c:v>Semester 2, 2019/20</c:v>
                </c:pt>
                <c:pt idx="2">
                  <c:v>Semester 1, 2020/21</c:v>
                </c:pt>
                <c:pt idx="3">
                  <c:v>Semester 2, 2020/21</c:v>
                </c:pt>
                <c:pt idx="4">
                  <c:v>Semester 1, 2021/22</c:v>
                </c:pt>
                <c:pt idx="5">
                  <c:v>Semester 2, 2021/22</c:v>
                </c:pt>
              </c:strCache>
            </c:strRef>
          </c:cat>
          <c:val>
            <c:numRef>
              <c:f>'SET mean'!$B$2:$B$7</c:f>
              <c:numCache>
                <c:formatCode>General</c:formatCode>
                <c:ptCount val="6"/>
                <c:pt idx="0">
                  <c:v>3.13</c:v>
                </c:pt>
                <c:pt idx="1">
                  <c:v>3.15</c:v>
                </c:pt>
                <c:pt idx="2">
                  <c:v>3.24</c:v>
                </c:pt>
                <c:pt idx="3">
                  <c:v>3.07</c:v>
                </c:pt>
                <c:pt idx="4">
                  <c:v>3.29</c:v>
                </c:pt>
                <c:pt idx="5">
                  <c:v>3.36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D06-475A-9F5E-657BF63AD576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861817439"/>
        <c:axId val="1938583215"/>
      </c:lineChart>
      <c:catAx>
        <c:axId val="18618174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8583215"/>
        <c:crosses val="autoZero"/>
        <c:auto val="1"/>
        <c:lblAlgn val="ctr"/>
        <c:lblOffset val="100"/>
        <c:noMultiLvlLbl val="0"/>
      </c:catAx>
      <c:valAx>
        <c:axId val="1938583215"/>
        <c:scaling>
          <c:orientation val="minMax"/>
          <c:max val="3.9"/>
          <c:min val="2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618174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baseline="0" dirty="0">
                <a:effectLst/>
              </a:rPr>
              <a:t>Overall mean SET score (ELC)</a:t>
            </a:r>
            <a:endParaRPr lang="en-US" sz="140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'SET mean'!$A$11:$A$16</c:f>
              <c:strCache>
                <c:ptCount val="6"/>
                <c:pt idx="0">
                  <c:v>Semester 1, 2019/20</c:v>
                </c:pt>
                <c:pt idx="1">
                  <c:v>Semester 2, 2019/20</c:v>
                </c:pt>
                <c:pt idx="2">
                  <c:v>Semester 1, 2020/21</c:v>
                </c:pt>
                <c:pt idx="3">
                  <c:v>Semester 2, 2020/21</c:v>
                </c:pt>
                <c:pt idx="4">
                  <c:v>Semester 1, 2021/22</c:v>
                </c:pt>
                <c:pt idx="5">
                  <c:v>Semester 2, 2021/22</c:v>
                </c:pt>
              </c:strCache>
            </c:strRef>
          </c:cat>
          <c:val>
            <c:numRef>
              <c:f>'SET mean'!$B$11:$B$16</c:f>
              <c:numCache>
                <c:formatCode>0.00</c:formatCode>
                <c:ptCount val="6"/>
                <c:pt idx="0" formatCode="General">
                  <c:v>3.35</c:v>
                </c:pt>
                <c:pt idx="1">
                  <c:v>3.4</c:v>
                </c:pt>
                <c:pt idx="2" formatCode="General">
                  <c:v>3.27</c:v>
                </c:pt>
                <c:pt idx="3" formatCode="General">
                  <c:v>3.29</c:v>
                </c:pt>
                <c:pt idx="4" formatCode="General">
                  <c:v>3.34</c:v>
                </c:pt>
                <c:pt idx="5">
                  <c:v>3.3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276-47C3-AE50-CBABF4ACEE22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861831039"/>
        <c:axId val="1857737039"/>
      </c:lineChart>
      <c:catAx>
        <c:axId val="18618310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57737039"/>
        <c:crosses val="autoZero"/>
        <c:auto val="1"/>
        <c:lblAlgn val="ctr"/>
        <c:lblOffset val="100"/>
        <c:noMultiLvlLbl val="0"/>
      </c:catAx>
      <c:valAx>
        <c:axId val="1857737039"/>
        <c:scaling>
          <c:orientation val="minMax"/>
          <c:max val="3.9"/>
          <c:min val="2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61831039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Teaching quality of</a:t>
            </a:r>
            <a:r>
              <a:rPr lang="en-US" baseline="0" dirty="0"/>
              <a:t> ELCs (Q1-12)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2020/21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5D8-425E-BA03-A9EF228D5C2F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5D8-425E-BA03-A9EF228D5C2F}"/>
              </c:ext>
            </c:extLst>
          </c:dPt>
          <c:cat>
            <c:strRef>
              <c:f>Sheet1!$A$2:$A$3</c:f>
              <c:strCache>
                <c:ptCount val="2"/>
                <c:pt idx="0">
                  <c:v>GEL1008</c:v>
                </c:pt>
                <c:pt idx="1">
                  <c:v>Average score of all ELCs in University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3.15</c:v>
                </c:pt>
                <c:pt idx="1">
                  <c:v>3.29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5D8-425E-BA03-A9EF228D5C2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2021/22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GEL1008</c:v>
                </c:pt>
                <c:pt idx="1">
                  <c:v>Average score of all ELCs in University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3.03</c:v>
                </c:pt>
                <c:pt idx="1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5D8-425E-BA03-A9EF228D5C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217536"/>
        <c:axId val="115219072"/>
      </c:barChart>
      <c:catAx>
        <c:axId val="115217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219072"/>
        <c:crosses val="autoZero"/>
        <c:auto val="1"/>
        <c:lblAlgn val="ctr"/>
        <c:lblOffset val="100"/>
        <c:noMultiLvlLbl val="0"/>
      </c:catAx>
      <c:valAx>
        <c:axId val="115219072"/>
        <c:scaling>
          <c:orientation val="minMax"/>
          <c:max val="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21753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GILO 1: Problem Solving Skills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'GILOSs 21'!$A$5</c:f>
              <c:strCache>
                <c:ptCount val="1"/>
                <c:pt idx="0">
                  <c:v>Average score of GEL1008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'GILOSs 21'!$A$6:$B$6</c:f>
              <c:strCache>
                <c:ptCount val="2"/>
                <c:pt idx="0">
                  <c:v>Pilot 1</c:v>
                </c:pt>
                <c:pt idx="1">
                  <c:v>Pilot 2</c:v>
                </c:pt>
              </c:strCache>
            </c:strRef>
          </c:cat>
          <c:val>
            <c:numRef>
              <c:f>'GILOSs 21'!$B$7:$C$7</c:f>
              <c:numCache>
                <c:formatCode>0.00</c:formatCode>
                <c:ptCount val="2"/>
                <c:pt idx="0">
                  <c:v>4.0999999999999996</c:v>
                </c:pt>
                <c:pt idx="1">
                  <c:v>4.2352941176470589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92-4439-9B71-7B95959F37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21341904"/>
        <c:axId val="750126896"/>
      </c:barChart>
      <c:catAx>
        <c:axId val="921341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0126896"/>
        <c:crosses val="autoZero"/>
        <c:auto val="1"/>
        <c:lblAlgn val="ctr"/>
        <c:lblOffset val="100"/>
        <c:noMultiLvlLbl val="0"/>
      </c:catAx>
      <c:valAx>
        <c:axId val="750126896"/>
        <c:scaling>
          <c:orientation val="minMax"/>
          <c:max val="4.4000000000000004"/>
          <c:min val="3.9499999999999997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21341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GILO 3: Creative</a:t>
            </a:r>
            <a:r>
              <a:rPr lang="en-US" baseline="0" dirty="0"/>
              <a:t> Thinking</a:t>
            </a:r>
            <a:r>
              <a:rPr lang="en-US" dirty="0"/>
              <a:t> Skills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'GILOSs 21'!$A$5</c:f>
              <c:strCache>
                <c:ptCount val="1"/>
                <c:pt idx="0">
                  <c:v>Average score of GEL1008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'GILOSs 21'!$A$6:$B$6</c:f>
              <c:strCache>
                <c:ptCount val="2"/>
                <c:pt idx="0">
                  <c:v>Pilot 1</c:v>
                </c:pt>
                <c:pt idx="1">
                  <c:v>Pilot 2</c:v>
                </c:pt>
              </c:strCache>
            </c:strRef>
          </c:cat>
          <c:val>
            <c:numRef>
              <c:f>'GILOSs 21'!$B$7:$C$7</c:f>
              <c:numCache>
                <c:formatCode>0.00</c:formatCode>
                <c:ptCount val="2"/>
                <c:pt idx="0">
                  <c:v>4.0999999999999996</c:v>
                </c:pt>
                <c:pt idx="1">
                  <c:v>4.2352941176470589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9F-4478-A5D2-DBE72693AD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21341904"/>
        <c:axId val="750126896"/>
      </c:barChart>
      <c:catAx>
        <c:axId val="921341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0126896"/>
        <c:crosses val="autoZero"/>
        <c:auto val="1"/>
        <c:lblAlgn val="ctr"/>
        <c:lblOffset val="100"/>
        <c:noMultiLvlLbl val="0"/>
      </c:catAx>
      <c:valAx>
        <c:axId val="750126896"/>
        <c:scaling>
          <c:orientation val="minMax"/>
          <c:max val="4.4000000000000004"/>
          <c:min val="3.9499999999999997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21341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Preferred modality of experiential learning activities for ELCs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48338402868357128"/>
          <c:y val="0.17171296296296298"/>
          <c:w val="0.47491814202974858"/>
          <c:h val="0.72088764946048411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'Part II Preference on course e '!$A$2:$A$7</c:f>
              <c:strCache>
                <c:ptCount val="6"/>
                <c:pt idx="0">
                  <c:v>Designing Workshops
(e.g. develop a workshop using AI in education, etc.)</c:v>
                </c:pt>
                <c:pt idx="1">
                  <c:v>Site visits</c:v>
                </c:pt>
                <c:pt idx="2">
                  <c:v>Conducting interviews for data collection
(e.g. with pediatrician, orphanage manager, etc.)</c:v>
                </c:pt>
                <c:pt idx="3">
                  <c:v>Role play
(e.g. as one kind of social relations, etc.)</c:v>
                </c:pt>
                <c:pt idx="4">
                  <c:v>Implementing different projects
(e.g. school library projects for promoting reading)</c:v>
                </c:pt>
                <c:pt idx="5">
                  <c:v>Others (Please specify)</c:v>
                </c:pt>
              </c:strCache>
            </c:strRef>
          </c:cat>
          <c:val>
            <c:numRef>
              <c:f>'Part II Preference on course e '!$B$2:$B$7</c:f>
              <c:numCache>
                <c:formatCode>General</c:formatCode>
                <c:ptCount val="6"/>
                <c:pt idx="0">
                  <c:v>28</c:v>
                </c:pt>
                <c:pt idx="1">
                  <c:v>31</c:v>
                </c:pt>
                <c:pt idx="2">
                  <c:v>14</c:v>
                </c:pt>
                <c:pt idx="3">
                  <c:v>19</c:v>
                </c:pt>
                <c:pt idx="4">
                  <c:v>24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62-47F2-94FE-DA66629E56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948222511"/>
        <c:axId val="2023783407"/>
      </c:barChart>
      <c:catAx>
        <c:axId val="1948222511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23783407"/>
        <c:crosses val="autoZero"/>
        <c:auto val="1"/>
        <c:lblAlgn val="ctr"/>
        <c:lblOffset val="100"/>
        <c:noMultiLvlLbl val="0"/>
      </c:catAx>
      <c:valAx>
        <c:axId val="2023783407"/>
        <c:scaling>
          <c:orientation val="minMax"/>
          <c:max val="4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822251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/>
              <a:t>Preferred</a:t>
            </a:r>
            <a:r>
              <a:rPr lang="en-US" sz="2000" b="1" baseline="0" dirty="0"/>
              <a:t> d</a:t>
            </a:r>
            <a:r>
              <a:rPr lang="en-US" sz="2000" b="1" dirty="0"/>
              <a:t>irect services elements of CSLCs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46961111111111109"/>
          <c:y val="0.22818642461358996"/>
          <c:w val="0.50105555555555559"/>
          <c:h val="0.72088764946048411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'Part II Preference on course e '!$E$2:$E$7</c:f>
              <c:strCache>
                <c:ptCount val="6"/>
                <c:pt idx="0">
                  <c:v>Organizing performances for local community
(e.g. deliver performance in hospital / elderly center, etc.)</c:v>
                </c:pt>
                <c:pt idx="1">
                  <c:v>Organizing learning activities
(e.g. Chinese fun fair, etc.)</c:v>
                </c:pt>
                <c:pt idx="2">
                  <c:v>Providing learning support in schools
(e.g. Chinese class for NCS, etc.)</c:v>
                </c:pt>
                <c:pt idx="3">
                  <c:v>Providing voluntary services
(e.g. meeting with elderlies in community, etc.)</c:v>
                </c:pt>
                <c:pt idx="4">
                  <c:v>Internship/service to an agency
(e.g. Crossroads Foundation, etc.)</c:v>
                </c:pt>
                <c:pt idx="5">
                  <c:v>Others (Please specify)</c:v>
                </c:pt>
              </c:strCache>
            </c:strRef>
          </c:cat>
          <c:val>
            <c:numRef>
              <c:f>'Part II Preference on course e '!$F$2:$F$7</c:f>
              <c:numCache>
                <c:formatCode>General</c:formatCode>
                <c:ptCount val="6"/>
                <c:pt idx="0">
                  <c:v>17</c:v>
                </c:pt>
                <c:pt idx="1">
                  <c:v>27</c:v>
                </c:pt>
                <c:pt idx="2">
                  <c:v>28</c:v>
                </c:pt>
                <c:pt idx="3">
                  <c:v>21</c:v>
                </c:pt>
                <c:pt idx="4">
                  <c:v>36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BD-4CDB-9F2F-AB94C325D0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797634959"/>
        <c:axId val="2092825119"/>
      </c:barChart>
      <c:catAx>
        <c:axId val="1797634959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2825119"/>
        <c:crosses val="autoZero"/>
        <c:auto val="1"/>
        <c:lblAlgn val="ctr"/>
        <c:lblOffset val="100"/>
        <c:noMultiLvlLbl val="0"/>
      </c:catAx>
      <c:valAx>
        <c:axId val="2092825119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7634959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Preferred nature of business of partner organizations for ELCs &amp; CSLCs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47917641421633084"/>
          <c:y val="0.23841584158415841"/>
          <c:w val="0.47890177534013584"/>
          <c:h val="0.65950157220446459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'Part II Preference on course e '!$I$2:$I$6</c:f>
              <c:strCache>
                <c:ptCount val="5"/>
                <c:pt idx="0">
                  <c:v>NGOs
(e.g. Hong Kong Housing Society, WWF-Hong Kong, etc.)</c:v>
                </c:pt>
                <c:pt idx="1">
                  <c:v>Schools
(e.g. primary, secondary, and international schools)</c:v>
                </c:pt>
                <c:pt idx="2">
                  <c:v>Governmental Organizations
(e.g. Leisure and Cultural Services Department, Public Library, etc.)</c:v>
                </c:pt>
                <c:pt idx="3">
                  <c:v>Commercial Organizations
(e.g. AIA, Microsoft, etc.)</c:v>
                </c:pt>
                <c:pt idx="4">
                  <c:v>Others (Please specify)</c:v>
                </c:pt>
              </c:strCache>
            </c:strRef>
          </c:cat>
          <c:val>
            <c:numRef>
              <c:f>'Part II Preference on course e '!$J$2:$J$6</c:f>
              <c:numCache>
                <c:formatCode>General</c:formatCode>
                <c:ptCount val="5"/>
                <c:pt idx="0">
                  <c:v>34</c:v>
                </c:pt>
                <c:pt idx="1">
                  <c:v>40</c:v>
                </c:pt>
                <c:pt idx="2">
                  <c:v>31</c:v>
                </c:pt>
                <c:pt idx="3">
                  <c:v>23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FD-480E-A82C-970A66DD5E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861455391"/>
        <c:axId val="2026302767"/>
      </c:barChart>
      <c:catAx>
        <c:axId val="1861455391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26302767"/>
        <c:crosses val="autoZero"/>
        <c:auto val="1"/>
        <c:lblAlgn val="ctr"/>
        <c:lblOffset val="100"/>
        <c:noMultiLvlLbl val="0"/>
      </c:catAx>
      <c:valAx>
        <c:axId val="2026302767"/>
        <c:scaling>
          <c:orientation val="minMax"/>
          <c:max val="4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614553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7D6C18-5390-41C5-85AD-68B9D996D1AA}" type="doc">
      <dgm:prSet loTypeId="urn:microsoft.com/office/officeart/2009/3/layout/SubStep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2B78B4C-7F7A-4C7A-9D26-0AC10DAE9F79}">
      <dgm:prSet phldrT="[Text]" custT="1"/>
      <dgm:spPr>
        <a:solidFill>
          <a:srgbClr val="777777"/>
        </a:solidFill>
      </dgm:spPr>
      <dgm:t>
        <a:bodyPr/>
        <a:lstStyle/>
        <a:p>
          <a:r>
            <a:rPr lang="en-US" sz="1800" dirty="0"/>
            <a:t>Observations on the alternative</a:t>
          </a:r>
          <a:r>
            <a:rPr lang="en-US" sz="1800" baseline="0" dirty="0"/>
            <a:t> arrangements for EL under the pandemic</a:t>
          </a:r>
          <a:endParaRPr lang="en-US" sz="1800" dirty="0"/>
        </a:p>
      </dgm:t>
    </dgm:pt>
    <dgm:pt modelId="{42D4F054-20B6-4C74-8237-AADE3DE7B489}" type="parTrans" cxnId="{A36B1C0C-70CC-47F7-BD79-3D40AA997EEC}">
      <dgm:prSet/>
      <dgm:spPr/>
      <dgm:t>
        <a:bodyPr/>
        <a:lstStyle/>
        <a:p>
          <a:endParaRPr lang="en-US" sz="2400"/>
        </a:p>
      </dgm:t>
    </dgm:pt>
    <dgm:pt modelId="{C390A99E-FD29-4996-8419-E6CB7796801E}" type="sibTrans" cxnId="{A36B1C0C-70CC-47F7-BD79-3D40AA997EEC}">
      <dgm:prSet/>
      <dgm:spPr/>
      <dgm:t>
        <a:bodyPr/>
        <a:lstStyle/>
        <a:p>
          <a:endParaRPr lang="en-US" sz="2400"/>
        </a:p>
      </dgm:t>
    </dgm:pt>
    <dgm:pt modelId="{060C7A19-0AA5-429D-8C42-6DB0B1F89D36}">
      <dgm:prSet phldrT="[Text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n-US" sz="1800" dirty="0"/>
            <a:t>2</a:t>
          </a:r>
          <a:r>
            <a:rPr lang="en-US" sz="1800" baseline="30000" dirty="0"/>
            <a:t>nd</a:t>
          </a:r>
          <a:r>
            <a:rPr lang="en-US" sz="1800" dirty="0"/>
            <a:t> EL-on-BP pilot exercise (under pandemic)</a:t>
          </a:r>
        </a:p>
      </dgm:t>
    </dgm:pt>
    <dgm:pt modelId="{4698F535-06DE-4D2F-8AC0-E2A972DB3CCE}" type="parTrans" cxnId="{9F4B206A-A3CB-4396-BB4F-26A139A08DF7}">
      <dgm:prSet/>
      <dgm:spPr/>
      <dgm:t>
        <a:bodyPr/>
        <a:lstStyle/>
        <a:p>
          <a:endParaRPr lang="en-US"/>
        </a:p>
      </dgm:t>
    </dgm:pt>
    <dgm:pt modelId="{D227672A-604B-4233-93B4-C00555295041}" type="sibTrans" cxnId="{9F4B206A-A3CB-4396-BB4F-26A139A08DF7}">
      <dgm:prSet/>
      <dgm:spPr/>
      <dgm:t>
        <a:bodyPr/>
        <a:lstStyle/>
        <a:p>
          <a:endParaRPr lang="en-US"/>
        </a:p>
      </dgm:t>
    </dgm:pt>
    <dgm:pt modelId="{A12BBEF2-C8F2-49EC-8F58-14D6AA707CD4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1800" dirty="0"/>
            <a:t>Students’ preferences of EL activities</a:t>
          </a:r>
        </a:p>
      </dgm:t>
    </dgm:pt>
    <dgm:pt modelId="{594699BB-CF2C-467A-B475-F5C8BE096AD9}" type="parTrans" cxnId="{58B2FA76-51C0-4EB6-9781-38417A371BCC}">
      <dgm:prSet/>
      <dgm:spPr/>
      <dgm:t>
        <a:bodyPr/>
        <a:lstStyle/>
        <a:p>
          <a:endParaRPr lang="en-US"/>
        </a:p>
      </dgm:t>
    </dgm:pt>
    <dgm:pt modelId="{8CBE04F0-7E5C-4ACD-94C6-7D6C872787A5}" type="sibTrans" cxnId="{58B2FA76-51C0-4EB6-9781-38417A371BCC}">
      <dgm:prSet/>
      <dgm:spPr/>
      <dgm:t>
        <a:bodyPr/>
        <a:lstStyle/>
        <a:p>
          <a:endParaRPr lang="en-US"/>
        </a:p>
      </dgm:t>
    </dgm:pt>
    <dgm:pt modelId="{2CFB2773-D88D-4B6F-8D0A-BC314B484B8E}">
      <dgm:prSet phldrT="[Text]" custT="1"/>
      <dgm:spPr/>
      <dgm:t>
        <a:bodyPr/>
        <a:lstStyle/>
        <a:p>
          <a:r>
            <a:rPr lang="en-US" sz="1800" dirty="0"/>
            <a:t>Way forward</a:t>
          </a:r>
        </a:p>
      </dgm:t>
    </dgm:pt>
    <dgm:pt modelId="{E8D3BBE8-6BD5-46AE-B464-57DD9E8B7FA1}" type="parTrans" cxnId="{7D8141C4-E827-4615-9AE6-05BD83D4893A}">
      <dgm:prSet/>
      <dgm:spPr/>
      <dgm:t>
        <a:bodyPr/>
        <a:lstStyle/>
        <a:p>
          <a:endParaRPr lang="en-US"/>
        </a:p>
      </dgm:t>
    </dgm:pt>
    <dgm:pt modelId="{4705ECC8-5CD9-4C4A-B776-D98142B3D487}" type="sibTrans" cxnId="{7D8141C4-E827-4615-9AE6-05BD83D4893A}">
      <dgm:prSet/>
      <dgm:spPr/>
      <dgm:t>
        <a:bodyPr/>
        <a:lstStyle/>
        <a:p>
          <a:endParaRPr lang="en-US"/>
        </a:p>
      </dgm:t>
    </dgm:pt>
    <dgm:pt modelId="{B561DEEE-2C5D-414E-A341-7CAF58BE4E94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sz="1800" dirty="0"/>
            <a:t>Q&amp;A</a:t>
          </a:r>
        </a:p>
      </dgm:t>
    </dgm:pt>
    <dgm:pt modelId="{7DC3EFA0-CAE5-430E-A93F-4E75926AA954}" type="parTrans" cxnId="{EE7DDF12-2A9F-4C10-B8E5-E6E2FFA7AB7B}">
      <dgm:prSet/>
      <dgm:spPr/>
      <dgm:t>
        <a:bodyPr/>
        <a:lstStyle/>
        <a:p>
          <a:endParaRPr lang="en-US"/>
        </a:p>
      </dgm:t>
    </dgm:pt>
    <dgm:pt modelId="{A3275D88-4B9E-4D75-B293-CC2F48D6F9B4}" type="sibTrans" cxnId="{EE7DDF12-2A9F-4C10-B8E5-E6E2FFA7AB7B}">
      <dgm:prSet/>
      <dgm:spPr/>
      <dgm:t>
        <a:bodyPr/>
        <a:lstStyle/>
        <a:p>
          <a:endParaRPr lang="en-US"/>
        </a:p>
      </dgm:t>
    </dgm:pt>
    <dgm:pt modelId="{30A1CDB0-04DB-405C-A774-634671585267}" type="pres">
      <dgm:prSet presAssocID="{5F7D6C18-5390-41C5-85AD-68B9D996D1AA}" presName="Name0" presStyleCnt="0">
        <dgm:presLayoutVars>
          <dgm:chMax val="7"/>
          <dgm:dir/>
          <dgm:animOne val="branch"/>
        </dgm:presLayoutVars>
      </dgm:prSet>
      <dgm:spPr/>
    </dgm:pt>
    <dgm:pt modelId="{9B76F1CE-3C3E-4F32-94D8-9708443CD426}" type="pres">
      <dgm:prSet presAssocID="{B2B78B4C-7F7A-4C7A-9D26-0AC10DAE9F79}" presName="parTx1" presStyleLbl="node1" presStyleIdx="0" presStyleCnt="5"/>
      <dgm:spPr/>
    </dgm:pt>
    <dgm:pt modelId="{9755572C-ED78-48D9-8BBD-4C4C44618596}" type="pres">
      <dgm:prSet presAssocID="{060C7A19-0AA5-429D-8C42-6DB0B1F89D36}" presName="parTx2" presStyleLbl="node1" presStyleIdx="1" presStyleCnt="5"/>
      <dgm:spPr/>
    </dgm:pt>
    <dgm:pt modelId="{515253D2-D88D-429A-BFFC-B2B7A3D234B9}" type="pres">
      <dgm:prSet presAssocID="{A12BBEF2-C8F2-49EC-8F58-14D6AA707CD4}" presName="parTx3" presStyleLbl="node1" presStyleIdx="2" presStyleCnt="5"/>
      <dgm:spPr/>
    </dgm:pt>
    <dgm:pt modelId="{771EA759-8186-4733-846E-5A134CD6AE72}" type="pres">
      <dgm:prSet presAssocID="{2CFB2773-D88D-4B6F-8D0A-BC314B484B8E}" presName="parTx4" presStyleLbl="node1" presStyleIdx="3" presStyleCnt="5"/>
      <dgm:spPr/>
    </dgm:pt>
    <dgm:pt modelId="{D7F49853-2E00-410E-B90D-90547F3355C9}" type="pres">
      <dgm:prSet presAssocID="{B561DEEE-2C5D-414E-A341-7CAF58BE4E94}" presName="parTx5" presStyleLbl="node1" presStyleIdx="4" presStyleCnt="5"/>
      <dgm:spPr/>
    </dgm:pt>
  </dgm:ptLst>
  <dgm:cxnLst>
    <dgm:cxn modelId="{A36B1C0C-70CC-47F7-BD79-3D40AA997EEC}" srcId="{5F7D6C18-5390-41C5-85AD-68B9D996D1AA}" destId="{B2B78B4C-7F7A-4C7A-9D26-0AC10DAE9F79}" srcOrd="0" destOrd="0" parTransId="{42D4F054-20B6-4C74-8237-AADE3DE7B489}" sibTransId="{C390A99E-FD29-4996-8419-E6CB7796801E}"/>
    <dgm:cxn modelId="{EE7DDF12-2A9F-4C10-B8E5-E6E2FFA7AB7B}" srcId="{5F7D6C18-5390-41C5-85AD-68B9D996D1AA}" destId="{B561DEEE-2C5D-414E-A341-7CAF58BE4E94}" srcOrd="4" destOrd="0" parTransId="{7DC3EFA0-CAE5-430E-A93F-4E75926AA954}" sibTransId="{A3275D88-4B9E-4D75-B293-CC2F48D6F9B4}"/>
    <dgm:cxn modelId="{F90D7124-AA13-4B81-9A97-342342878C7C}" type="presOf" srcId="{A12BBEF2-C8F2-49EC-8F58-14D6AA707CD4}" destId="{515253D2-D88D-429A-BFFC-B2B7A3D234B9}" srcOrd="0" destOrd="0" presId="urn:microsoft.com/office/officeart/2009/3/layout/SubStepProcess"/>
    <dgm:cxn modelId="{CA127B33-6729-40B4-B65C-9D9CD34D086B}" type="presOf" srcId="{2CFB2773-D88D-4B6F-8D0A-BC314B484B8E}" destId="{771EA759-8186-4733-846E-5A134CD6AE72}" srcOrd="0" destOrd="0" presId="urn:microsoft.com/office/officeart/2009/3/layout/SubStepProcess"/>
    <dgm:cxn modelId="{9F4B206A-A3CB-4396-BB4F-26A139A08DF7}" srcId="{5F7D6C18-5390-41C5-85AD-68B9D996D1AA}" destId="{060C7A19-0AA5-429D-8C42-6DB0B1F89D36}" srcOrd="1" destOrd="0" parTransId="{4698F535-06DE-4D2F-8AC0-E2A972DB3CCE}" sibTransId="{D227672A-604B-4233-93B4-C00555295041}"/>
    <dgm:cxn modelId="{7D83D151-68E9-47ED-8387-4A1FF0E15557}" type="presOf" srcId="{B561DEEE-2C5D-414E-A341-7CAF58BE4E94}" destId="{D7F49853-2E00-410E-B90D-90547F3355C9}" srcOrd="0" destOrd="0" presId="urn:microsoft.com/office/officeart/2009/3/layout/SubStepProcess"/>
    <dgm:cxn modelId="{58B2FA76-51C0-4EB6-9781-38417A371BCC}" srcId="{5F7D6C18-5390-41C5-85AD-68B9D996D1AA}" destId="{A12BBEF2-C8F2-49EC-8F58-14D6AA707CD4}" srcOrd="2" destOrd="0" parTransId="{594699BB-CF2C-467A-B475-F5C8BE096AD9}" sibTransId="{8CBE04F0-7E5C-4ACD-94C6-7D6C872787A5}"/>
    <dgm:cxn modelId="{9E2AF991-AEEB-4961-89C3-5C5EC6E6A149}" type="presOf" srcId="{060C7A19-0AA5-429D-8C42-6DB0B1F89D36}" destId="{9755572C-ED78-48D9-8BBD-4C4C44618596}" srcOrd="0" destOrd="0" presId="urn:microsoft.com/office/officeart/2009/3/layout/SubStepProcess"/>
    <dgm:cxn modelId="{05A34CAE-FAF4-4F21-BFFA-3CED87E23A9B}" type="presOf" srcId="{5F7D6C18-5390-41C5-85AD-68B9D996D1AA}" destId="{30A1CDB0-04DB-405C-A774-634671585267}" srcOrd="0" destOrd="0" presId="urn:microsoft.com/office/officeart/2009/3/layout/SubStepProcess"/>
    <dgm:cxn modelId="{E6AC15C1-9B99-42D5-BE2E-A114E309704F}" type="presOf" srcId="{B2B78B4C-7F7A-4C7A-9D26-0AC10DAE9F79}" destId="{9B76F1CE-3C3E-4F32-94D8-9708443CD426}" srcOrd="0" destOrd="0" presId="urn:microsoft.com/office/officeart/2009/3/layout/SubStepProcess"/>
    <dgm:cxn modelId="{7D8141C4-E827-4615-9AE6-05BD83D4893A}" srcId="{5F7D6C18-5390-41C5-85AD-68B9D996D1AA}" destId="{2CFB2773-D88D-4B6F-8D0A-BC314B484B8E}" srcOrd="3" destOrd="0" parTransId="{E8D3BBE8-6BD5-46AE-B464-57DD9E8B7FA1}" sibTransId="{4705ECC8-5CD9-4C4A-B776-D98142B3D487}"/>
    <dgm:cxn modelId="{972852FA-C268-4FB8-A6F9-EDAB0444CBD5}" type="presParOf" srcId="{30A1CDB0-04DB-405C-A774-634671585267}" destId="{9B76F1CE-3C3E-4F32-94D8-9708443CD426}" srcOrd="0" destOrd="0" presId="urn:microsoft.com/office/officeart/2009/3/layout/SubStepProcess"/>
    <dgm:cxn modelId="{36C2458B-16DE-4458-8361-132E74186893}" type="presParOf" srcId="{30A1CDB0-04DB-405C-A774-634671585267}" destId="{9755572C-ED78-48D9-8BBD-4C4C44618596}" srcOrd="1" destOrd="0" presId="urn:microsoft.com/office/officeart/2009/3/layout/SubStepProcess"/>
    <dgm:cxn modelId="{D75A35C1-7C69-4133-A8CE-005957389923}" type="presParOf" srcId="{30A1CDB0-04DB-405C-A774-634671585267}" destId="{515253D2-D88D-429A-BFFC-B2B7A3D234B9}" srcOrd="2" destOrd="0" presId="urn:microsoft.com/office/officeart/2009/3/layout/SubStepProcess"/>
    <dgm:cxn modelId="{8CCEAB28-D60F-4F2A-9FBF-31996AD81753}" type="presParOf" srcId="{30A1CDB0-04DB-405C-A774-634671585267}" destId="{771EA759-8186-4733-846E-5A134CD6AE72}" srcOrd="3" destOrd="0" presId="urn:microsoft.com/office/officeart/2009/3/layout/SubStepProcess"/>
    <dgm:cxn modelId="{D24E651C-3A1A-4BFE-8B07-AD78024C8D8E}" type="presParOf" srcId="{30A1CDB0-04DB-405C-A774-634671585267}" destId="{D7F49853-2E00-410E-B90D-90547F3355C9}" srcOrd="4" destOrd="0" presId="urn:microsoft.com/office/officeart/2009/3/layout/SubSte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8D32A96-4F68-41A3-B96E-917E6D5E3607}" type="doc">
      <dgm:prSet loTypeId="urn:microsoft.com/office/officeart/2005/8/layout/hList6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0F8B157-AD22-478F-9A05-324A425CE262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US" sz="3900" dirty="0">
              <a:solidFill>
                <a:schemeClr val="tx1">
                  <a:lumMod val="95000"/>
                  <a:lumOff val="5000"/>
                </a:schemeClr>
              </a:solidFill>
            </a:rPr>
            <a:t>EL with overseas elements pilot</a:t>
          </a:r>
        </a:p>
        <a:p>
          <a:r>
            <a:rPr lang="en-US" sz="1800" i="1" dirty="0">
              <a:solidFill>
                <a:schemeClr val="bg1">
                  <a:lumMod val="50000"/>
                </a:schemeClr>
              </a:solidFill>
            </a:rPr>
            <a:t>*subject to students’ enrollment &amp; development of pandemic</a:t>
          </a:r>
        </a:p>
      </dgm:t>
    </dgm:pt>
    <dgm:pt modelId="{F0110FC3-8A31-4C2E-9DA9-0A4F53C36984}" type="parTrans" cxnId="{28893061-4E9E-4AD7-998F-DBD1CAD122A8}">
      <dgm:prSet/>
      <dgm:spPr/>
      <dgm:t>
        <a:bodyPr/>
        <a:lstStyle/>
        <a:p>
          <a:endParaRPr lang="en-US"/>
        </a:p>
      </dgm:t>
    </dgm:pt>
    <dgm:pt modelId="{CEBF4F71-16FC-4E67-93E8-9B43B5E86FC7}" type="sibTrans" cxnId="{28893061-4E9E-4AD7-998F-DBD1CAD122A8}">
      <dgm:prSet/>
      <dgm:spPr/>
      <dgm:t>
        <a:bodyPr/>
        <a:lstStyle/>
        <a:p>
          <a:endParaRPr lang="en-US"/>
        </a:p>
      </dgm:t>
    </dgm:pt>
    <dgm:pt modelId="{176D1071-E23D-4DCE-BF7F-A091CDF776B8}" type="pres">
      <dgm:prSet presAssocID="{68D32A96-4F68-41A3-B96E-917E6D5E3607}" presName="Name0" presStyleCnt="0">
        <dgm:presLayoutVars>
          <dgm:dir/>
          <dgm:resizeHandles val="exact"/>
        </dgm:presLayoutVars>
      </dgm:prSet>
      <dgm:spPr/>
    </dgm:pt>
    <dgm:pt modelId="{36FDC708-FF88-44B8-94F6-B3106EE41A18}" type="pres">
      <dgm:prSet presAssocID="{D0F8B157-AD22-478F-9A05-324A425CE262}" presName="node" presStyleLbl="node1" presStyleIdx="0" presStyleCnt="1" custLinFactNeighborX="-930" custLinFactNeighborY="-785">
        <dgm:presLayoutVars>
          <dgm:bulletEnabled val="1"/>
        </dgm:presLayoutVars>
      </dgm:prSet>
      <dgm:spPr>
        <a:prstGeom prst="cloud">
          <a:avLst/>
        </a:prstGeom>
      </dgm:spPr>
    </dgm:pt>
  </dgm:ptLst>
  <dgm:cxnLst>
    <dgm:cxn modelId="{A1FD9E3C-1720-49AC-A7ED-7165D666666E}" type="presOf" srcId="{D0F8B157-AD22-478F-9A05-324A425CE262}" destId="{36FDC708-FF88-44B8-94F6-B3106EE41A18}" srcOrd="0" destOrd="0" presId="urn:microsoft.com/office/officeart/2005/8/layout/hList6"/>
    <dgm:cxn modelId="{28893061-4E9E-4AD7-998F-DBD1CAD122A8}" srcId="{68D32A96-4F68-41A3-B96E-917E6D5E3607}" destId="{D0F8B157-AD22-478F-9A05-324A425CE262}" srcOrd="0" destOrd="0" parTransId="{F0110FC3-8A31-4C2E-9DA9-0A4F53C36984}" sibTransId="{CEBF4F71-16FC-4E67-93E8-9B43B5E86FC7}"/>
    <dgm:cxn modelId="{8691BEF2-370F-4B3F-A16C-69C4759F1C4F}" type="presOf" srcId="{68D32A96-4F68-41A3-B96E-917E6D5E3607}" destId="{176D1071-E23D-4DCE-BF7F-A091CDF776B8}" srcOrd="0" destOrd="0" presId="urn:microsoft.com/office/officeart/2005/8/layout/hList6"/>
    <dgm:cxn modelId="{8FCAE8F9-1030-4488-810D-AD33903A7076}" type="presParOf" srcId="{176D1071-E23D-4DCE-BF7F-A091CDF776B8}" destId="{36FDC708-FF88-44B8-94F6-B3106EE41A18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1ADECB3-E292-4417-A9AF-2EBF5881042E}" type="doc">
      <dgm:prSet loTypeId="urn:microsoft.com/office/officeart/2005/8/layout/radial1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9CF493C-C28A-4EDD-A4E4-6DECC3C4251B}">
      <dgm:prSet phldrT="[Text]"/>
      <dgm:spPr/>
      <dgm:t>
        <a:bodyPr/>
        <a:lstStyle/>
        <a:p>
          <a:r>
            <a:rPr lang="en-US" dirty="0"/>
            <a:t>Examples of alternative  arrangement</a:t>
          </a:r>
        </a:p>
      </dgm:t>
    </dgm:pt>
    <dgm:pt modelId="{8AA75DD6-4ADF-49C6-9BF8-FB0178919D12}" type="parTrans" cxnId="{AFBF9A47-943F-40EE-80FE-EB2D8FB9B5B8}">
      <dgm:prSet/>
      <dgm:spPr/>
      <dgm:t>
        <a:bodyPr/>
        <a:lstStyle/>
        <a:p>
          <a:endParaRPr lang="en-US"/>
        </a:p>
      </dgm:t>
    </dgm:pt>
    <dgm:pt modelId="{6261117A-340C-4093-86FB-502E0D3A9169}" type="sibTrans" cxnId="{AFBF9A47-943F-40EE-80FE-EB2D8FB9B5B8}">
      <dgm:prSet/>
      <dgm:spPr/>
      <dgm:t>
        <a:bodyPr/>
        <a:lstStyle/>
        <a:p>
          <a:endParaRPr lang="en-US"/>
        </a:p>
      </dgm:t>
    </dgm:pt>
    <dgm:pt modelId="{59D461CC-0E65-43F1-A7E4-8B7F2489DFE8}">
      <dgm:prSet phldrT="[Text]" custT="1"/>
      <dgm:spPr/>
      <dgm:t>
        <a:bodyPr/>
        <a:lstStyle/>
        <a:p>
          <a:r>
            <a:rPr lang="en-US" sz="1800" dirty="0"/>
            <a:t>Implement EL activities on Zoom</a:t>
          </a:r>
        </a:p>
      </dgm:t>
    </dgm:pt>
    <dgm:pt modelId="{703BD8CC-FFD9-49C6-8419-9A203FDD4192}" type="parTrans" cxnId="{3352C311-F467-4619-B0FF-0C1FB20C5B89}">
      <dgm:prSet/>
      <dgm:spPr/>
      <dgm:t>
        <a:bodyPr/>
        <a:lstStyle/>
        <a:p>
          <a:endParaRPr lang="en-US"/>
        </a:p>
      </dgm:t>
    </dgm:pt>
    <dgm:pt modelId="{6EFFE77E-F725-4ABB-AADE-DE5F9D04A2AB}" type="sibTrans" cxnId="{3352C311-F467-4619-B0FF-0C1FB20C5B89}">
      <dgm:prSet/>
      <dgm:spPr/>
      <dgm:t>
        <a:bodyPr/>
        <a:lstStyle/>
        <a:p>
          <a:endParaRPr lang="en-US"/>
        </a:p>
      </dgm:t>
    </dgm:pt>
    <dgm:pt modelId="{016086A1-B407-4558-96CD-E5F3ECA49577}">
      <dgm:prSet phldrT="[Text]" custT="1"/>
      <dgm:spPr/>
      <dgm:t>
        <a:bodyPr/>
        <a:lstStyle/>
        <a:p>
          <a:r>
            <a:rPr lang="en-US" sz="1600" dirty="0"/>
            <a:t>Postponing activity implementation period</a:t>
          </a:r>
        </a:p>
      </dgm:t>
    </dgm:pt>
    <dgm:pt modelId="{89B8E5CA-1B80-48F0-A5DB-0E844E6F1C13}" type="parTrans" cxnId="{58D6F7A9-D3A8-40FA-A633-2DA2698D1114}">
      <dgm:prSet/>
      <dgm:spPr/>
      <dgm:t>
        <a:bodyPr/>
        <a:lstStyle/>
        <a:p>
          <a:endParaRPr lang="en-US"/>
        </a:p>
      </dgm:t>
    </dgm:pt>
    <dgm:pt modelId="{4AEAF0DC-0A01-4BA0-A98E-E7334BE1F19A}" type="sibTrans" cxnId="{58D6F7A9-D3A8-40FA-A633-2DA2698D1114}">
      <dgm:prSet/>
      <dgm:spPr/>
      <dgm:t>
        <a:bodyPr/>
        <a:lstStyle/>
        <a:p>
          <a:endParaRPr lang="en-US"/>
        </a:p>
      </dgm:t>
    </dgm:pt>
    <dgm:pt modelId="{AE5F2C94-CEBC-4717-AC37-8430959F2981}">
      <dgm:prSet phldrT="[Text]"/>
      <dgm:spPr/>
      <dgm:t>
        <a:bodyPr/>
        <a:lstStyle/>
        <a:p>
          <a:r>
            <a:rPr lang="en-US" dirty="0"/>
            <a:t>Substitute with other feasible activities</a:t>
          </a:r>
        </a:p>
      </dgm:t>
    </dgm:pt>
    <dgm:pt modelId="{58CF3B61-92EE-4764-9F98-228B0AC80491}" type="parTrans" cxnId="{9E4E4AE0-FD50-4DAA-8A09-87FCD0711410}">
      <dgm:prSet/>
      <dgm:spPr/>
      <dgm:t>
        <a:bodyPr/>
        <a:lstStyle/>
        <a:p>
          <a:endParaRPr lang="en-US"/>
        </a:p>
      </dgm:t>
    </dgm:pt>
    <dgm:pt modelId="{91F4BFDC-A17C-4660-B1D2-DD6490F564D4}" type="sibTrans" cxnId="{9E4E4AE0-FD50-4DAA-8A09-87FCD0711410}">
      <dgm:prSet/>
      <dgm:spPr/>
      <dgm:t>
        <a:bodyPr/>
        <a:lstStyle/>
        <a:p>
          <a:endParaRPr lang="en-US"/>
        </a:p>
      </dgm:t>
    </dgm:pt>
    <dgm:pt modelId="{8453D3DD-0E28-4A00-833E-247D15F13F11}">
      <dgm:prSet phldrT="[Text]"/>
      <dgm:spPr/>
      <dgm:t>
        <a:bodyPr/>
        <a:lstStyle/>
        <a:p>
          <a:r>
            <a:rPr lang="en-US" dirty="0"/>
            <a:t>Online guest lectures/ workshops/ site visits</a:t>
          </a:r>
        </a:p>
      </dgm:t>
    </dgm:pt>
    <dgm:pt modelId="{E36007DC-0AB4-4CB9-A382-099010DC5181}" type="parTrans" cxnId="{A97E6D1E-2B0B-4538-B3CD-FB1EFBFBEE60}">
      <dgm:prSet/>
      <dgm:spPr/>
      <dgm:t>
        <a:bodyPr/>
        <a:lstStyle/>
        <a:p>
          <a:endParaRPr lang="en-US"/>
        </a:p>
      </dgm:t>
    </dgm:pt>
    <dgm:pt modelId="{59482D42-D8A5-4C92-88E9-D6BB40A26BA2}" type="sibTrans" cxnId="{A97E6D1E-2B0B-4538-B3CD-FB1EFBFBEE60}">
      <dgm:prSet/>
      <dgm:spPr/>
      <dgm:t>
        <a:bodyPr/>
        <a:lstStyle/>
        <a:p>
          <a:endParaRPr lang="en-US"/>
        </a:p>
      </dgm:t>
    </dgm:pt>
    <dgm:pt modelId="{2F6D9BF2-2CAA-4E68-994B-E03A9B1F0AB4}">
      <dgm:prSet phldrT="[Text]" custT="1"/>
      <dgm:spPr/>
      <dgm:t>
        <a:bodyPr/>
        <a:lstStyle/>
        <a:p>
          <a:r>
            <a:rPr lang="en-US" sz="2000" dirty="0"/>
            <a:t>Flexibility in  assessment requirements/ activity hours</a:t>
          </a:r>
        </a:p>
      </dgm:t>
    </dgm:pt>
    <dgm:pt modelId="{3DEC166E-C505-4BE4-BE69-CCB7FC8B61CF}" type="parTrans" cxnId="{90A61138-5FA6-4473-BB81-5021236859C7}">
      <dgm:prSet/>
      <dgm:spPr/>
      <dgm:t>
        <a:bodyPr/>
        <a:lstStyle/>
        <a:p>
          <a:endParaRPr lang="en-US"/>
        </a:p>
      </dgm:t>
    </dgm:pt>
    <dgm:pt modelId="{AF18CBB3-76A0-4FDF-816C-D2B8D35FA3A5}" type="sibTrans" cxnId="{90A61138-5FA6-4473-BB81-5021236859C7}">
      <dgm:prSet/>
      <dgm:spPr/>
      <dgm:t>
        <a:bodyPr/>
        <a:lstStyle/>
        <a:p>
          <a:endParaRPr lang="en-US"/>
        </a:p>
      </dgm:t>
    </dgm:pt>
    <dgm:pt modelId="{9D08E31D-147C-4F57-B77B-887F1F0499A5}" type="pres">
      <dgm:prSet presAssocID="{A1ADECB3-E292-4417-A9AF-2EBF5881042E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943EC6EE-7003-47C0-A54B-8D570E08E6E9}" type="pres">
      <dgm:prSet presAssocID="{F9CF493C-C28A-4EDD-A4E4-6DECC3C4251B}" presName="centerShape" presStyleLbl="node0" presStyleIdx="0" presStyleCnt="1" custScaleX="152730" custScaleY="152318" custLinFactNeighborX="169" custLinFactNeighborY="10898"/>
      <dgm:spPr/>
    </dgm:pt>
    <dgm:pt modelId="{ECCB00EE-24C8-45B0-94C3-AEF320BC3F66}" type="pres">
      <dgm:prSet presAssocID="{703BD8CC-FFD9-49C6-8419-9A203FDD4192}" presName="Name9" presStyleLbl="parChTrans1D2" presStyleIdx="0" presStyleCnt="5"/>
      <dgm:spPr/>
    </dgm:pt>
    <dgm:pt modelId="{EA0FB33A-BB25-4CB5-BC8F-4F30EDF08450}" type="pres">
      <dgm:prSet presAssocID="{703BD8CC-FFD9-49C6-8419-9A203FDD4192}" presName="connTx" presStyleLbl="parChTrans1D2" presStyleIdx="0" presStyleCnt="5"/>
      <dgm:spPr/>
    </dgm:pt>
    <dgm:pt modelId="{4EEAAA63-DA74-43BC-A0E7-9F5CAD12636D}" type="pres">
      <dgm:prSet presAssocID="{59D461CC-0E65-43F1-A7E4-8B7F2489DFE8}" presName="node" presStyleLbl="node1" presStyleIdx="0" presStyleCnt="5" custScaleX="110000" custScaleY="110000" custRadScaleRad="103959" custRadScaleInc="-7153">
        <dgm:presLayoutVars>
          <dgm:bulletEnabled val="1"/>
        </dgm:presLayoutVars>
      </dgm:prSet>
      <dgm:spPr/>
    </dgm:pt>
    <dgm:pt modelId="{1D040A16-B72E-4AA9-A7D5-685C82CF859C}" type="pres">
      <dgm:prSet presAssocID="{89B8E5CA-1B80-48F0-A5DB-0E844E6F1C13}" presName="Name9" presStyleLbl="parChTrans1D2" presStyleIdx="1" presStyleCnt="5"/>
      <dgm:spPr/>
    </dgm:pt>
    <dgm:pt modelId="{3F428124-19A4-4EB6-9C95-F37ECB2AB0FE}" type="pres">
      <dgm:prSet presAssocID="{89B8E5CA-1B80-48F0-A5DB-0E844E6F1C13}" presName="connTx" presStyleLbl="parChTrans1D2" presStyleIdx="1" presStyleCnt="5"/>
      <dgm:spPr/>
    </dgm:pt>
    <dgm:pt modelId="{8C628125-5CF0-4373-9BF7-9F234F00DB22}" type="pres">
      <dgm:prSet presAssocID="{016086A1-B407-4558-96CD-E5F3ECA49577}" presName="node" presStyleLbl="node1" presStyleIdx="1" presStyleCnt="5" custScaleX="110000" custScaleY="110000" custRadScaleRad="198049" custRadScaleInc="-14989">
        <dgm:presLayoutVars>
          <dgm:bulletEnabled val="1"/>
        </dgm:presLayoutVars>
      </dgm:prSet>
      <dgm:spPr/>
    </dgm:pt>
    <dgm:pt modelId="{5DCB82B4-7C30-4332-8A44-74196ECD1B9B}" type="pres">
      <dgm:prSet presAssocID="{58CF3B61-92EE-4764-9F98-228B0AC80491}" presName="Name9" presStyleLbl="parChTrans1D2" presStyleIdx="2" presStyleCnt="5"/>
      <dgm:spPr/>
    </dgm:pt>
    <dgm:pt modelId="{BBA8FEF7-708C-4195-B54A-480C154E0FB9}" type="pres">
      <dgm:prSet presAssocID="{58CF3B61-92EE-4764-9F98-228B0AC80491}" presName="connTx" presStyleLbl="parChTrans1D2" presStyleIdx="2" presStyleCnt="5"/>
      <dgm:spPr/>
    </dgm:pt>
    <dgm:pt modelId="{68A45085-4FD3-4EF0-ACB0-241F4B1DC360}" type="pres">
      <dgm:prSet presAssocID="{AE5F2C94-CEBC-4717-AC37-8430959F2981}" presName="node" presStyleLbl="node1" presStyleIdx="2" presStyleCnt="5" custScaleX="110000" custScaleY="110000" custRadScaleRad="173683" custRadScaleInc="-79992">
        <dgm:presLayoutVars>
          <dgm:bulletEnabled val="1"/>
        </dgm:presLayoutVars>
      </dgm:prSet>
      <dgm:spPr/>
    </dgm:pt>
    <dgm:pt modelId="{4218F4B5-6A32-472E-9923-76D958D5D204}" type="pres">
      <dgm:prSet presAssocID="{E36007DC-0AB4-4CB9-A382-099010DC5181}" presName="Name9" presStyleLbl="parChTrans1D2" presStyleIdx="3" presStyleCnt="5"/>
      <dgm:spPr/>
    </dgm:pt>
    <dgm:pt modelId="{2787A476-F3F9-4067-A61D-E7F75C9AD478}" type="pres">
      <dgm:prSet presAssocID="{E36007DC-0AB4-4CB9-A382-099010DC5181}" presName="connTx" presStyleLbl="parChTrans1D2" presStyleIdx="3" presStyleCnt="5"/>
      <dgm:spPr/>
    </dgm:pt>
    <dgm:pt modelId="{CBA3B6B1-1F52-4897-9629-8D03A6E7A50A}" type="pres">
      <dgm:prSet presAssocID="{8453D3DD-0E28-4A00-833E-247D15F13F11}" presName="node" presStyleLbl="node1" presStyleIdx="3" presStyleCnt="5" custScaleX="110000" custScaleY="110000" custRadScaleRad="159921" custRadScaleInc="83817">
        <dgm:presLayoutVars>
          <dgm:bulletEnabled val="1"/>
        </dgm:presLayoutVars>
      </dgm:prSet>
      <dgm:spPr/>
    </dgm:pt>
    <dgm:pt modelId="{2ABE7D11-90D3-413B-9E5E-8242BB4745DC}" type="pres">
      <dgm:prSet presAssocID="{3DEC166E-C505-4BE4-BE69-CCB7FC8B61CF}" presName="Name9" presStyleLbl="parChTrans1D2" presStyleIdx="4" presStyleCnt="5"/>
      <dgm:spPr/>
    </dgm:pt>
    <dgm:pt modelId="{ACCC2180-FB8D-443C-AF70-2D6561118595}" type="pres">
      <dgm:prSet presAssocID="{3DEC166E-C505-4BE4-BE69-CCB7FC8B61CF}" presName="connTx" presStyleLbl="parChTrans1D2" presStyleIdx="4" presStyleCnt="5"/>
      <dgm:spPr/>
    </dgm:pt>
    <dgm:pt modelId="{1B46A7D2-A731-4B1F-94E3-25D022721EDB}" type="pres">
      <dgm:prSet presAssocID="{2F6D9BF2-2CAA-4E68-994B-E03A9B1F0AB4}" presName="node" presStyleLbl="node1" presStyleIdx="4" presStyleCnt="5" custScaleX="121000" custScaleY="121000" custRadScaleRad="187699" custRadScaleInc="10876">
        <dgm:presLayoutVars>
          <dgm:bulletEnabled val="1"/>
        </dgm:presLayoutVars>
      </dgm:prSet>
      <dgm:spPr/>
    </dgm:pt>
  </dgm:ptLst>
  <dgm:cxnLst>
    <dgm:cxn modelId="{3352C311-F467-4619-B0FF-0C1FB20C5B89}" srcId="{F9CF493C-C28A-4EDD-A4E4-6DECC3C4251B}" destId="{59D461CC-0E65-43F1-A7E4-8B7F2489DFE8}" srcOrd="0" destOrd="0" parTransId="{703BD8CC-FFD9-49C6-8419-9A203FDD4192}" sibTransId="{6EFFE77E-F725-4ABB-AADE-DE5F9D04A2AB}"/>
    <dgm:cxn modelId="{0290CD1A-6268-45A3-BD42-9EC09222C61A}" type="presOf" srcId="{2F6D9BF2-2CAA-4E68-994B-E03A9B1F0AB4}" destId="{1B46A7D2-A731-4B1F-94E3-25D022721EDB}" srcOrd="0" destOrd="0" presId="urn:microsoft.com/office/officeart/2005/8/layout/radial1"/>
    <dgm:cxn modelId="{A97E6D1E-2B0B-4538-B3CD-FB1EFBFBEE60}" srcId="{F9CF493C-C28A-4EDD-A4E4-6DECC3C4251B}" destId="{8453D3DD-0E28-4A00-833E-247D15F13F11}" srcOrd="3" destOrd="0" parTransId="{E36007DC-0AB4-4CB9-A382-099010DC5181}" sibTransId="{59482D42-D8A5-4C92-88E9-D6BB40A26BA2}"/>
    <dgm:cxn modelId="{52A67A2D-3873-4050-ACF1-567ECB2E1AE4}" type="presOf" srcId="{8453D3DD-0E28-4A00-833E-247D15F13F11}" destId="{CBA3B6B1-1F52-4897-9629-8D03A6E7A50A}" srcOrd="0" destOrd="0" presId="urn:microsoft.com/office/officeart/2005/8/layout/radial1"/>
    <dgm:cxn modelId="{07DC9D36-6F12-4867-99B0-04AB82C7AEE7}" type="presOf" srcId="{89B8E5CA-1B80-48F0-A5DB-0E844E6F1C13}" destId="{1D040A16-B72E-4AA9-A7D5-685C82CF859C}" srcOrd="0" destOrd="0" presId="urn:microsoft.com/office/officeart/2005/8/layout/radial1"/>
    <dgm:cxn modelId="{90A61138-5FA6-4473-BB81-5021236859C7}" srcId="{F9CF493C-C28A-4EDD-A4E4-6DECC3C4251B}" destId="{2F6D9BF2-2CAA-4E68-994B-E03A9B1F0AB4}" srcOrd="4" destOrd="0" parTransId="{3DEC166E-C505-4BE4-BE69-CCB7FC8B61CF}" sibTransId="{AF18CBB3-76A0-4FDF-816C-D2B8D35FA3A5}"/>
    <dgm:cxn modelId="{5119975B-4E2D-467F-A413-233DDC700BA9}" type="presOf" srcId="{AE5F2C94-CEBC-4717-AC37-8430959F2981}" destId="{68A45085-4FD3-4EF0-ACB0-241F4B1DC360}" srcOrd="0" destOrd="0" presId="urn:microsoft.com/office/officeart/2005/8/layout/radial1"/>
    <dgm:cxn modelId="{AFBF9A47-943F-40EE-80FE-EB2D8FB9B5B8}" srcId="{A1ADECB3-E292-4417-A9AF-2EBF5881042E}" destId="{F9CF493C-C28A-4EDD-A4E4-6DECC3C4251B}" srcOrd="0" destOrd="0" parTransId="{8AA75DD6-4ADF-49C6-9BF8-FB0178919D12}" sibTransId="{6261117A-340C-4093-86FB-502E0D3A9169}"/>
    <dgm:cxn modelId="{128A2B4B-9EFB-4F7A-9FAA-554DC4EF26AE}" type="presOf" srcId="{58CF3B61-92EE-4764-9F98-228B0AC80491}" destId="{5DCB82B4-7C30-4332-8A44-74196ECD1B9B}" srcOrd="0" destOrd="0" presId="urn:microsoft.com/office/officeart/2005/8/layout/radial1"/>
    <dgm:cxn modelId="{8F82094C-3B29-4C88-A899-83F809F560F6}" type="presOf" srcId="{3DEC166E-C505-4BE4-BE69-CCB7FC8B61CF}" destId="{2ABE7D11-90D3-413B-9E5E-8242BB4745DC}" srcOrd="0" destOrd="0" presId="urn:microsoft.com/office/officeart/2005/8/layout/radial1"/>
    <dgm:cxn modelId="{3962764F-C0CE-4172-8203-DFD79C1B6583}" type="presOf" srcId="{703BD8CC-FFD9-49C6-8419-9A203FDD4192}" destId="{EA0FB33A-BB25-4CB5-BC8F-4F30EDF08450}" srcOrd="1" destOrd="0" presId="urn:microsoft.com/office/officeart/2005/8/layout/radial1"/>
    <dgm:cxn modelId="{65D5B94F-D335-4498-BEBE-AC38CB4069AC}" type="presOf" srcId="{F9CF493C-C28A-4EDD-A4E4-6DECC3C4251B}" destId="{943EC6EE-7003-47C0-A54B-8D570E08E6E9}" srcOrd="0" destOrd="0" presId="urn:microsoft.com/office/officeart/2005/8/layout/radial1"/>
    <dgm:cxn modelId="{43EDBE74-C4E4-4C7B-B11C-048E6DEA60FE}" type="presOf" srcId="{59D461CC-0E65-43F1-A7E4-8B7F2489DFE8}" destId="{4EEAAA63-DA74-43BC-A0E7-9F5CAD12636D}" srcOrd="0" destOrd="0" presId="urn:microsoft.com/office/officeart/2005/8/layout/radial1"/>
    <dgm:cxn modelId="{2894F975-C741-415B-84F5-4BE38216F7D9}" type="presOf" srcId="{E36007DC-0AB4-4CB9-A382-099010DC5181}" destId="{4218F4B5-6A32-472E-9923-76D958D5D204}" srcOrd="0" destOrd="0" presId="urn:microsoft.com/office/officeart/2005/8/layout/radial1"/>
    <dgm:cxn modelId="{ED43CB83-AE3D-415D-8A95-A4CE055DAA46}" type="presOf" srcId="{A1ADECB3-E292-4417-A9AF-2EBF5881042E}" destId="{9D08E31D-147C-4F57-B77B-887F1F0499A5}" srcOrd="0" destOrd="0" presId="urn:microsoft.com/office/officeart/2005/8/layout/radial1"/>
    <dgm:cxn modelId="{53D2EE8E-F548-4AB8-A15A-0EE94C645F38}" type="presOf" srcId="{E36007DC-0AB4-4CB9-A382-099010DC5181}" destId="{2787A476-F3F9-4067-A61D-E7F75C9AD478}" srcOrd="1" destOrd="0" presId="urn:microsoft.com/office/officeart/2005/8/layout/radial1"/>
    <dgm:cxn modelId="{8A947B94-C245-4250-9872-0749D44D4B82}" type="presOf" srcId="{89B8E5CA-1B80-48F0-A5DB-0E844E6F1C13}" destId="{3F428124-19A4-4EB6-9C95-F37ECB2AB0FE}" srcOrd="1" destOrd="0" presId="urn:microsoft.com/office/officeart/2005/8/layout/radial1"/>
    <dgm:cxn modelId="{B5ECBD96-4D92-470C-80C5-95EB903CA25D}" type="presOf" srcId="{016086A1-B407-4558-96CD-E5F3ECA49577}" destId="{8C628125-5CF0-4373-9BF7-9F234F00DB22}" srcOrd="0" destOrd="0" presId="urn:microsoft.com/office/officeart/2005/8/layout/radial1"/>
    <dgm:cxn modelId="{EBEC6498-2293-4F0C-A9A1-8C53BCA56CD9}" type="presOf" srcId="{3DEC166E-C505-4BE4-BE69-CCB7FC8B61CF}" destId="{ACCC2180-FB8D-443C-AF70-2D6561118595}" srcOrd="1" destOrd="0" presId="urn:microsoft.com/office/officeart/2005/8/layout/radial1"/>
    <dgm:cxn modelId="{58D6F7A9-D3A8-40FA-A633-2DA2698D1114}" srcId="{F9CF493C-C28A-4EDD-A4E4-6DECC3C4251B}" destId="{016086A1-B407-4558-96CD-E5F3ECA49577}" srcOrd="1" destOrd="0" parTransId="{89B8E5CA-1B80-48F0-A5DB-0E844E6F1C13}" sibTransId="{4AEAF0DC-0A01-4BA0-A98E-E7334BE1F19A}"/>
    <dgm:cxn modelId="{527B1DB2-5860-4241-B5DF-49DA90CD01F4}" type="presOf" srcId="{703BD8CC-FFD9-49C6-8419-9A203FDD4192}" destId="{ECCB00EE-24C8-45B0-94C3-AEF320BC3F66}" srcOrd="0" destOrd="0" presId="urn:microsoft.com/office/officeart/2005/8/layout/radial1"/>
    <dgm:cxn modelId="{9E4E4AE0-FD50-4DAA-8A09-87FCD0711410}" srcId="{F9CF493C-C28A-4EDD-A4E4-6DECC3C4251B}" destId="{AE5F2C94-CEBC-4717-AC37-8430959F2981}" srcOrd="2" destOrd="0" parTransId="{58CF3B61-92EE-4764-9F98-228B0AC80491}" sibTransId="{91F4BFDC-A17C-4660-B1D2-DD6490F564D4}"/>
    <dgm:cxn modelId="{FCD8DFF4-B988-47EB-A68C-C4005C10044A}" type="presOf" srcId="{58CF3B61-92EE-4764-9F98-228B0AC80491}" destId="{BBA8FEF7-708C-4195-B54A-480C154E0FB9}" srcOrd="1" destOrd="0" presId="urn:microsoft.com/office/officeart/2005/8/layout/radial1"/>
    <dgm:cxn modelId="{314E7B02-AB67-4585-8A86-9AD0C4BCD8A6}" type="presParOf" srcId="{9D08E31D-147C-4F57-B77B-887F1F0499A5}" destId="{943EC6EE-7003-47C0-A54B-8D570E08E6E9}" srcOrd="0" destOrd="0" presId="urn:microsoft.com/office/officeart/2005/8/layout/radial1"/>
    <dgm:cxn modelId="{B3FD726B-9950-427C-BDCE-A844A3935423}" type="presParOf" srcId="{9D08E31D-147C-4F57-B77B-887F1F0499A5}" destId="{ECCB00EE-24C8-45B0-94C3-AEF320BC3F66}" srcOrd="1" destOrd="0" presId="urn:microsoft.com/office/officeart/2005/8/layout/radial1"/>
    <dgm:cxn modelId="{83C3B260-1766-4933-900B-1D5BB7D83027}" type="presParOf" srcId="{ECCB00EE-24C8-45B0-94C3-AEF320BC3F66}" destId="{EA0FB33A-BB25-4CB5-BC8F-4F30EDF08450}" srcOrd="0" destOrd="0" presId="urn:microsoft.com/office/officeart/2005/8/layout/radial1"/>
    <dgm:cxn modelId="{FB77D703-579D-4A22-8A42-83B6011A6BF4}" type="presParOf" srcId="{9D08E31D-147C-4F57-B77B-887F1F0499A5}" destId="{4EEAAA63-DA74-43BC-A0E7-9F5CAD12636D}" srcOrd="2" destOrd="0" presId="urn:microsoft.com/office/officeart/2005/8/layout/radial1"/>
    <dgm:cxn modelId="{48CDAD31-6A7E-4948-8B71-D3C66D5969C5}" type="presParOf" srcId="{9D08E31D-147C-4F57-B77B-887F1F0499A5}" destId="{1D040A16-B72E-4AA9-A7D5-685C82CF859C}" srcOrd="3" destOrd="0" presId="urn:microsoft.com/office/officeart/2005/8/layout/radial1"/>
    <dgm:cxn modelId="{CF324BD8-9772-4CC5-929C-5C55A809A1BD}" type="presParOf" srcId="{1D040A16-B72E-4AA9-A7D5-685C82CF859C}" destId="{3F428124-19A4-4EB6-9C95-F37ECB2AB0FE}" srcOrd="0" destOrd="0" presId="urn:microsoft.com/office/officeart/2005/8/layout/radial1"/>
    <dgm:cxn modelId="{79C053F8-CC64-4277-8B26-22DE45F2B02D}" type="presParOf" srcId="{9D08E31D-147C-4F57-B77B-887F1F0499A5}" destId="{8C628125-5CF0-4373-9BF7-9F234F00DB22}" srcOrd="4" destOrd="0" presId="urn:microsoft.com/office/officeart/2005/8/layout/radial1"/>
    <dgm:cxn modelId="{F36E1916-06F1-4B0A-83E5-B96BA7A7820A}" type="presParOf" srcId="{9D08E31D-147C-4F57-B77B-887F1F0499A5}" destId="{5DCB82B4-7C30-4332-8A44-74196ECD1B9B}" srcOrd="5" destOrd="0" presId="urn:microsoft.com/office/officeart/2005/8/layout/radial1"/>
    <dgm:cxn modelId="{84FD2C27-EE23-4517-88E4-CF0562E82E1F}" type="presParOf" srcId="{5DCB82B4-7C30-4332-8A44-74196ECD1B9B}" destId="{BBA8FEF7-708C-4195-B54A-480C154E0FB9}" srcOrd="0" destOrd="0" presId="urn:microsoft.com/office/officeart/2005/8/layout/radial1"/>
    <dgm:cxn modelId="{61E9D5E3-D315-47E0-A5D6-C65372872B8C}" type="presParOf" srcId="{9D08E31D-147C-4F57-B77B-887F1F0499A5}" destId="{68A45085-4FD3-4EF0-ACB0-241F4B1DC360}" srcOrd="6" destOrd="0" presId="urn:microsoft.com/office/officeart/2005/8/layout/radial1"/>
    <dgm:cxn modelId="{2C6A82B1-4DBC-40D0-9BF2-539FD05E7A7A}" type="presParOf" srcId="{9D08E31D-147C-4F57-B77B-887F1F0499A5}" destId="{4218F4B5-6A32-472E-9923-76D958D5D204}" srcOrd="7" destOrd="0" presId="urn:microsoft.com/office/officeart/2005/8/layout/radial1"/>
    <dgm:cxn modelId="{2A147BBA-655A-4EAF-9FCC-D9D2F923B9C7}" type="presParOf" srcId="{4218F4B5-6A32-472E-9923-76D958D5D204}" destId="{2787A476-F3F9-4067-A61D-E7F75C9AD478}" srcOrd="0" destOrd="0" presId="urn:microsoft.com/office/officeart/2005/8/layout/radial1"/>
    <dgm:cxn modelId="{9F3D9A64-5952-45B2-A3CA-D40E602D84CC}" type="presParOf" srcId="{9D08E31D-147C-4F57-B77B-887F1F0499A5}" destId="{CBA3B6B1-1F52-4897-9629-8D03A6E7A50A}" srcOrd="8" destOrd="0" presId="urn:microsoft.com/office/officeart/2005/8/layout/radial1"/>
    <dgm:cxn modelId="{DD3760C6-1CC7-4E98-B71A-700E10936C89}" type="presParOf" srcId="{9D08E31D-147C-4F57-B77B-887F1F0499A5}" destId="{2ABE7D11-90D3-413B-9E5E-8242BB4745DC}" srcOrd="9" destOrd="0" presId="urn:microsoft.com/office/officeart/2005/8/layout/radial1"/>
    <dgm:cxn modelId="{3A15978A-2A4D-4047-833B-45115C6CAF3F}" type="presParOf" srcId="{2ABE7D11-90D3-413B-9E5E-8242BB4745DC}" destId="{ACCC2180-FB8D-443C-AF70-2D6561118595}" srcOrd="0" destOrd="0" presId="urn:microsoft.com/office/officeart/2005/8/layout/radial1"/>
    <dgm:cxn modelId="{F19CFDCA-41E1-470A-B7CA-605379B5D761}" type="presParOf" srcId="{9D08E31D-147C-4F57-B77B-887F1F0499A5}" destId="{1B46A7D2-A731-4B1F-94E3-25D022721EDB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F1D4CB5-CECC-4220-9176-689F650E2696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B977CEF-20A4-4BA1-84BB-7284D1F0A005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dirty="0"/>
            <a:t>How have the alternative arrangements affected EL course quality in the past two years?</a:t>
          </a:r>
        </a:p>
      </dgm:t>
    </dgm:pt>
    <dgm:pt modelId="{AB70E565-21C0-41DB-98E1-DEBAF4DDB586}" type="parTrans" cxnId="{F27717E5-C22D-49C1-9922-E8E844FB2D32}">
      <dgm:prSet/>
      <dgm:spPr/>
      <dgm:t>
        <a:bodyPr/>
        <a:lstStyle/>
        <a:p>
          <a:endParaRPr lang="en-US"/>
        </a:p>
      </dgm:t>
    </dgm:pt>
    <dgm:pt modelId="{68255CAC-5CCE-4A77-9C44-9C472680F65F}" type="sibTrans" cxnId="{F27717E5-C22D-49C1-9922-E8E844FB2D32}">
      <dgm:prSet/>
      <dgm:spPr/>
      <dgm:t>
        <a:bodyPr/>
        <a:lstStyle/>
        <a:p>
          <a:endParaRPr lang="en-US"/>
        </a:p>
      </dgm:t>
    </dgm:pt>
    <dgm:pt modelId="{DBFCBA03-58C9-4ACB-890D-7C35B5679405}">
      <dgm:prSet phldrT="[Text]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dirty="0"/>
            <a:t>What challenges did students face under the alternative arrangements?</a:t>
          </a:r>
        </a:p>
      </dgm:t>
    </dgm:pt>
    <dgm:pt modelId="{F2C20627-308F-419A-BCCA-9192936003AD}" type="parTrans" cxnId="{543AD714-644C-4007-913B-120E4CCD49A6}">
      <dgm:prSet/>
      <dgm:spPr/>
      <dgm:t>
        <a:bodyPr/>
        <a:lstStyle/>
        <a:p>
          <a:endParaRPr lang="en-US"/>
        </a:p>
      </dgm:t>
    </dgm:pt>
    <dgm:pt modelId="{EEFABB16-92F1-4D6D-9F27-43FFDE290CE4}" type="sibTrans" cxnId="{543AD714-644C-4007-913B-120E4CCD49A6}">
      <dgm:prSet/>
      <dgm:spPr/>
      <dgm:t>
        <a:bodyPr/>
        <a:lstStyle/>
        <a:p>
          <a:endParaRPr lang="en-US"/>
        </a:p>
      </dgm:t>
    </dgm:pt>
    <dgm:pt modelId="{3C94FBDE-EDDA-458D-88B2-FC58B9D30CCE}">
      <dgm:prSet phldrT="[Text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dirty="0"/>
            <a:t>What were the good practices under the alternative arrangements that we can adopt in the future? </a:t>
          </a:r>
        </a:p>
      </dgm:t>
    </dgm:pt>
    <dgm:pt modelId="{0C74A976-F3E2-4A92-8177-27B3C23EB145}" type="parTrans" cxnId="{D521B43C-4482-4676-A3B9-EBE010226E53}">
      <dgm:prSet/>
      <dgm:spPr/>
      <dgm:t>
        <a:bodyPr/>
        <a:lstStyle/>
        <a:p>
          <a:endParaRPr lang="en-US"/>
        </a:p>
      </dgm:t>
    </dgm:pt>
    <dgm:pt modelId="{BCC2A6BB-FFA2-498A-88A9-2A37860F0525}" type="sibTrans" cxnId="{D521B43C-4482-4676-A3B9-EBE010226E53}">
      <dgm:prSet/>
      <dgm:spPr/>
      <dgm:t>
        <a:bodyPr/>
        <a:lstStyle/>
        <a:p>
          <a:endParaRPr lang="en-US"/>
        </a:p>
      </dgm:t>
    </dgm:pt>
    <dgm:pt modelId="{AE4DD92C-EDB8-4E44-9C3F-80C590D3B190}" type="pres">
      <dgm:prSet presAssocID="{3F1D4CB5-CECC-4220-9176-689F650E2696}" presName="Name0" presStyleCnt="0">
        <dgm:presLayoutVars>
          <dgm:chMax val="7"/>
          <dgm:chPref val="7"/>
          <dgm:dir/>
        </dgm:presLayoutVars>
      </dgm:prSet>
      <dgm:spPr/>
    </dgm:pt>
    <dgm:pt modelId="{732E5EA8-4FD8-47D5-AE71-57FF4637B460}" type="pres">
      <dgm:prSet presAssocID="{3F1D4CB5-CECC-4220-9176-689F650E2696}" presName="Name1" presStyleCnt="0"/>
      <dgm:spPr/>
    </dgm:pt>
    <dgm:pt modelId="{C38740D4-C13F-468B-98E1-FFD3B8E3077A}" type="pres">
      <dgm:prSet presAssocID="{3F1D4CB5-CECC-4220-9176-689F650E2696}" presName="cycle" presStyleCnt="0"/>
      <dgm:spPr/>
    </dgm:pt>
    <dgm:pt modelId="{CBD2B279-F77B-4B6D-9D6C-1D4828DDB515}" type="pres">
      <dgm:prSet presAssocID="{3F1D4CB5-CECC-4220-9176-689F650E2696}" presName="srcNode" presStyleLbl="node1" presStyleIdx="0" presStyleCnt="3"/>
      <dgm:spPr/>
    </dgm:pt>
    <dgm:pt modelId="{B9212472-B356-4FAA-93DF-0D094E6738A1}" type="pres">
      <dgm:prSet presAssocID="{3F1D4CB5-CECC-4220-9176-689F650E2696}" presName="conn" presStyleLbl="parChTrans1D2" presStyleIdx="0" presStyleCnt="1"/>
      <dgm:spPr/>
    </dgm:pt>
    <dgm:pt modelId="{5E7810E9-B28E-49AD-8614-10ED4C9C8EDF}" type="pres">
      <dgm:prSet presAssocID="{3F1D4CB5-CECC-4220-9176-689F650E2696}" presName="extraNode" presStyleLbl="node1" presStyleIdx="0" presStyleCnt="3"/>
      <dgm:spPr/>
    </dgm:pt>
    <dgm:pt modelId="{596D1270-2B3B-4C74-B8E7-FD0B5440FAFE}" type="pres">
      <dgm:prSet presAssocID="{3F1D4CB5-CECC-4220-9176-689F650E2696}" presName="dstNode" presStyleLbl="node1" presStyleIdx="0" presStyleCnt="3"/>
      <dgm:spPr/>
    </dgm:pt>
    <dgm:pt modelId="{4B405CE4-3290-4B96-B1CE-984FB0B77B1D}" type="pres">
      <dgm:prSet presAssocID="{FB977CEF-20A4-4BA1-84BB-7284D1F0A005}" presName="text_1" presStyleLbl="node1" presStyleIdx="0" presStyleCnt="3">
        <dgm:presLayoutVars>
          <dgm:bulletEnabled val="1"/>
        </dgm:presLayoutVars>
      </dgm:prSet>
      <dgm:spPr/>
    </dgm:pt>
    <dgm:pt modelId="{FF396293-CA35-45BB-BB69-9BB654942C20}" type="pres">
      <dgm:prSet presAssocID="{FB977CEF-20A4-4BA1-84BB-7284D1F0A005}" presName="accent_1" presStyleCnt="0"/>
      <dgm:spPr/>
    </dgm:pt>
    <dgm:pt modelId="{125A08DA-753C-4EF9-AC10-BF73F833CE70}" type="pres">
      <dgm:prSet presAssocID="{FB977CEF-20A4-4BA1-84BB-7284D1F0A005}" presName="accentRepeatNode" presStyleLbl="solidFgAcc1" presStyleIdx="0" presStyleCnt="3"/>
      <dgm:spPr/>
    </dgm:pt>
    <dgm:pt modelId="{52EF1A3E-3E41-46A4-8A56-DDD1B8E0743F}" type="pres">
      <dgm:prSet presAssocID="{DBFCBA03-58C9-4ACB-890D-7C35B5679405}" presName="text_2" presStyleLbl="node1" presStyleIdx="1" presStyleCnt="3">
        <dgm:presLayoutVars>
          <dgm:bulletEnabled val="1"/>
        </dgm:presLayoutVars>
      </dgm:prSet>
      <dgm:spPr/>
    </dgm:pt>
    <dgm:pt modelId="{79FB9402-C695-4405-9BDB-72B6DDAA6ADF}" type="pres">
      <dgm:prSet presAssocID="{DBFCBA03-58C9-4ACB-890D-7C35B5679405}" presName="accent_2" presStyleCnt="0"/>
      <dgm:spPr/>
    </dgm:pt>
    <dgm:pt modelId="{818C2755-0E7D-4AFB-9778-C1C19F86A6BF}" type="pres">
      <dgm:prSet presAssocID="{DBFCBA03-58C9-4ACB-890D-7C35B5679405}" presName="accentRepeatNode" presStyleLbl="solidFgAcc1" presStyleIdx="1" presStyleCnt="3"/>
      <dgm:spPr/>
    </dgm:pt>
    <dgm:pt modelId="{AEB4CE9E-7215-4694-978A-20BC2BFDEE32}" type="pres">
      <dgm:prSet presAssocID="{3C94FBDE-EDDA-458D-88B2-FC58B9D30CCE}" presName="text_3" presStyleLbl="node1" presStyleIdx="2" presStyleCnt="3">
        <dgm:presLayoutVars>
          <dgm:bulletEnabled val="1"/>
        </dgm:presLayoutVars>
      </dgm:prSet>
      <dgm:spPr/>
    </dgm:pt>
    <dgm:pt modelId="{972002B8-9325-40D3-83AE-6BF749173A83}" type="pres">
      <dgm:prSet presAssocID="{3C94FBDE-EDDA-458D-88B2-FC58B9D30CCE}" presName="accent_3" presStyleCnt="0"/>
      <dgm:spPr/>
    </dgm:pt>
    <dgm:pt modelId="{CCCC6054-F98D-4237-B442-AFC15789955C}" type="pres">
      <dgm:prSet presAssocID="{3C94FBDE-EDDA-458D-88B2-FC58B9D30CCE}" presName="accentRepeatNode" presStyleLbl="solidFgAcc1" presStyleIdx="2" presStyleCnt="3"/>
      <dgm:spPr/>
    </dgm:pt>
  </dgm:ptLst>
  <dgm:cxnLst>
    <dgm:cxn modelId="{543AD714-644C-4007-913B-120E4CCD49A6}" srcId="{3F1D4CB5-CECC-4220-9176-689F650E2696}" destId="{DBFCBA03-58C9-4ACB-890D-7C35B5679405}" srcOrd="1" destOrd="0" parTransId="{F2C20627-308F-419A-BCCA-9192936003AD}" sibTransId="{EEFABB16-92F1-4D6D-9F27-43FFDE290CE4}"/>
    <dgm:cxn modelId="{D521B43C-4482-4676-A3B9-EBE010226E53}" srcId="{3F1D4CB5-CECC-4220-9176-689F650E2696}" destId="{3C94FBDE-EDDA-458D-88B2-FC58B9D30CCE}" srcOrd="2" destOrd="0" parTransId="{0C74A976-F3E2-4A92-8177-27B3C23EB145}" sibTransId="{BCC2A6BB-FFA2-498A-88A9-2A37860F0525}"/>
    <dgm:cxn modelId="{39F3B03F-384D-4659-B782-8CC49792B5EE}" type="presOf" srcId="{DBFCBA03-58C9-4ACB-890D-7C35B5679405}" destId="{52EF1A3E-3E41-46A4-8A56-DDD1B8E0743F}" srcOrd="0" destOrd="0" presId="urn:microsoft.com/office/officeart/2008/layout/VerticalCurvedList"/>
    <dgm:cxn modelId="{F87D6B51-A4CB-4201-B370-F72E5521E681}" type="presOf" srcId="{68255CAC-5CCE-4A77-9C44-9C472680F65F}" destId="{B9212472-B356-4FAA-93DF-0D094E6738A1}" srcOrd="0" destOrd="0" presId="urn:microsoft.com/office/officeart/2008/layout/VerticalCurvedList"/>
    <dgm:cxn modelId="{580AC677-8A25-4694-AD3D-0E9259064C8B}" type="presOf" srcId="{3C94FBDE-EDDA-458D-88B2-FC58B9D30CCE}" destId="{AEB4CE9E-7215-4694-978A-20BC2BFDEE32}" srcOrd="0" destOrd="0" presId="urn:microsoft.com/office/officeart/2008/layout/VerticalCurvedList"/>
    <dgm:cxn modelId="{BC153395-52B4-4879-B57F-C49AC2CA5C72}" type="presOf" srcId="{3F1D4CB5-CECC-4220-9176-689F650E2696}" destId="{AE4DD92C-EDB8-4E44-9C3F-80C590D3B190}" srcOrd="0" destOrd="0" presId="urn:microsoft.com/office/officeart/2008/layout/VerticalCurvedList"/>
    <dgm:cxn modelId="{D43F31D4-6072-4540-B1CB-DFA4BFB30FF8}" type="presOf" srcId="{FB977CEF-20A4-4BA1-84BB-7284D1F0A005}" destId="{4B405CE4-3290-4B96-B1CE-984FB0B77B1D}" srcOrd="0" destOrd="0" presId="urn:microsoft.com/office/officeart/2008/layout/VerticalCurvedList"/>
    <dgm:cxn modelId="{F27717E5-C22D-49C1-9922-E8E844FB2D32}" srcId="{3F1D4CB5-CECC-4220-9176-689F650E2696}" destId="{FB977CEF-20A4-4BA1-84BB-7284D1F0A005}" srcOrd="0" destOrd="0" parTransId="{AB70E565-21C0-41DB-98E1-DEBAF4DDB586}" sibTransId="{68255CAC-5CCE-4A77-9C44-9C472680F65F}"/>
    <dgm:cxn modelId="{66F5AF0B-9F6B-4656-83A6-1B7108CE0246}" type="presParOf" srcId="{AE4DD92C-EDB8-4E44-9C3F-80C590D3B190}" destId="{732E5EA8-4FD8-47D5-AE71-57FF4637B460}" srcOrd="0" destOrd="0" presId="urn:microsoft.com/office/officeart/2008/layout/VerticalCurvedList"/>
    <dgm:cxn modelId="{C7D3F4CE-270D-4A01-9880-D3323E466507}" type="presParOf" srcId="{732E5EA8-4FD8-47D5-AE71-57FF4637B460}" destId="{C38740D4-C13F-468B-98E1-FFD3B8E3077A}" srcOrd="0" destOrd="0" presId="urn:microsoft.com/office/officeart/2008/layout/VerticalCurvedList"/>
    <dgm:cxn modelId="{5E68DF84-A108-4AFF-A82F-29076F907D38}" type="presParOf" srcId="{C38740D4-C13F-468B-98E1-FFD3B8E3077A}" destId="{CBD2B279-F77B-4B6D-9D6C-1D4828DDB515}" srcOrd="0" destOrd="0" presId="urn:microsoft.com/office/officeart/2008/layout/VerticalCurvedList"/>
    <dgm:cxn modelId="{71F348BD-AF68-46F8-8D0C-B477D9F92FBE}" type="presParOf" srcId="{C38740D4-C13F-468B-98E1-FFD3B8E3077A}" destId="{B9212472-B356-4FAA-93DF-0D094E6738A1}" srcOrd="1" destOrd="0" presId="urn:microsoft.com/office/officeart/2008/layout/VerticalCurvedList"/>
    <dgm:cxn modelId="{31F85542-FAA6-4500-8333-B32A626332A1}" type="presParOf" srcId="{C38740D4-C13F-468B-98E1-FFD3B8E3077A}" destId="{5E7810E9-B28E-49AD-8614-10ED4C9C8EDF}" srcOrd="2" destOrd="0" presId="urn:microsoft.com/office/officeart/2008/layout/VerticalCurvedList"/>
    <dgm:cxn modelId="{DF4DD1CC-E748-4E0D-8F11-6EEEE4FA346C}" type="presParOf" srcId="{C38740D4-C13F-468B-98E1-FFD3B8E3077A}" destId="{596D1270-2B3B-4C74-B8E7-FD0B5440FAFE}" srcOrd="3" destOrd="0" presId="urn:microsoft.com/office/officeart/2008/layout/VerticalCurvedList"/>
    <dgm:cxn modelId="{50285126-60DB-4675-B2EA-548C6622C48B}" type="presParOf" srcId="{732E5EA8-4FD8-47D5-AE71-57FF4637B460}" destId="{4B405CE4-3290-4B96-B1CE-984FB0B77B1D}" srcOrd="1" destOrd="0" presId="urn:microsoft.com/office/officeart/2008/layout/VerticalCurvedList"/>
    <dgm:cxn modelId="{03D70219-D704-497A-B56C-9FD15F31F78D}" type="presParOf" srcId="{732E5EA8-4FD8-47D5-AE71-57FF4637B460}" destId="{FF396293-CA35-45BB-BB69-9BB654942C20}" srcOrd="2" destOrd="0" presId="urn:microsoft.com/office/officeart/2008/layout/VerticalCurvedList"/>
    <dgm:cxn modelId="{1FF7A9A3-D11B-4527-A415-7A56D2253B85}" type="presParOf" srcId="{FF396293-CA35-45BB-BB69-9BB654942C20}" destId="{125A08DA-753C-4EF9-AC10-BF73F833CE70}" srcOrd="0" destOrd="0" presId="urn:microsoft.com/office/officeart/2008/layout/VerticalCurvedList"/>
    <dgm:cxn modelId="{8253FA23-0703-445E-A960-6F61CA065894}" type="presParOf" srcId="{732E5EA8-4FD8-47D5-AE71-57FF4637B460}" destId="{52EF1A3E-3E41-46A4-8A56-DDD1B8E0743F}" srcOrd="3" destOrd="0" presId="urn:microsoft.com/office/officeart/2008/layout/VerticalCurvedList"/>
    <dgm:cxn modelId="{69C23767-73EA-4137-82C7-1968A77AB8E7}" type="presParOf" srcId="{732E5EA8-4FD8-47D5-AE71-57FF4637B460}" destId="{79FB9402-C695-4405-9BDB-72B6DDAA6ADF}" srcOrd="4" destOrd="0" presId="urn:microsoft.com/office/officeart/2008/layout/VerticalCurvedList"/>
    <dgm:cxn modelId="{4FBE4A67-D48D-40DE-A9E6-6BC964BC8CF0}" type="presParOf" srcId="{79FB9402-C695-4405-9BDB-72B6DDAA6ADF}" destId="{818C2755-0E7D-4AFB-9778-C1C19F86A6BF}" srcOrd="0" destOrd="0" presId="urn:microsoft.com/office/officeart/2008/layout/VerticalCurvedList"/>
    <dgm:cxn modelId="{F541FD65-EDDA-47A7-BEB2-699C4A0D3AC2}" type="presParOf" srcId="{732E5EA8-4FD8-47D5-AE71-57FF4637B460}" destId="{AEB4CE9E-7215-4694-978A-20BC2BFDEE32}" srcOrd="5" destOrd="0" presId="urn:microsoft.com/office/officeart/2008/layout/VerticalCurvedList"/>
    <dgm:cxn modelId="{BB5A5376-1329-461F-B10F-9AEBC21AD1D7}" type="presParOf" srcId="{732E5EA8-4FD8-47D5-AE71-57FF4637B460}" destId="{972002B8-9325-40D3-83AE-6BF749173A83}" srcOrd="6" destOrd="0" presId="urn:microsoft.com/office/officeart/2008/layout/VerticalCurvedList"/>
    <dgm:cxn modelId="{AB0FE8E4-9842-47C2-9175-68E83F2B3C95}" type="presParOf" srcId="{972002B8-9325-40D3-83AE-6BF749173A83}" destId="{CCCC6054-F98D-4237-B442-AFC15789955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7EBEE5C-279A-4404-B52B-FCDB09664307}" type="doc">
      <dgm:prSet loTypeId="urn:microsoft.com/office/officeart/2005/8/layout/hList6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5C45821-CA91-487D-9935-E9E9301C865F}">
      <dgm:prSet phldrT="[Text]"/>
      <dgm:spPr>
        <a:solidFill>
          <a:srgbClr val="D28280"/>
        </a:solidFill>
      </dgm:spPr>
      <dgm:t>
        <a:bodyPr/>
        <a:lstStyle/>
        <a:p>
          <a:r>
            <a:rPr lang="en-US" dirty="0"/>
            <a:t>Grade distribution</a:t>
          </a:r>
        </a:p>
      </dgm:t>
    </dgm:pt>
    <dgm:pt modelId="{29675160-EEE1-45E9-A695-5BB4911422C2}" type="parTrans" cxnId="{567DC755-388D-49C9-B713-85EE71A5A39B}">
      <dgm:prSet/>
      <dgm:spPr/>
      <dgm:t>
        <a:bodyPr/>
        <a:lstStyle/>
        <a:p>
          <a:endParaRPr lang="en-US"/>
        </a:p>
      </dgm:t>
    </dgm:pt>
    <dgm:pt modelId="{3FA4286C-CF2B-4255-A605-62956163C5E6}" type="sibTrans" cxnId="{567DC755-388D-49C9-B713-85EE71A5A39B}">
      <dgm:prSet/>
      <dgm:spPr/>
      <dgm:t>
        <a:bodyPr/>
        <a:lstStyle/>
        <a:p>
          <a:endParaRPr lang="en-US"/>
        </a:p>
      </dgm:t>
    </dgm:pt>
    <dgm:pt modelId="{6D07A72F-8B24-45B5-874D-24F493AD9190}">
      <dgm:prSet phldrT="[Text]"/>
      <dgm:spPr>
        <a:solidFill>
          <a:srgbClr val="B0CA7C"/>
        </a:solidFill>
      </dgm:spPr>
      <dgm:t>
        <a:bodyPr/>
        <a:lstStyle/>
        <a:p>
          <a:r>
            <a:rPr lang="en-US" dirty="0"/>
            <a:t>SET</a:t>
          </a:r>
        </a:p>
      </dgm:t>
    </dgm:pt>
    <dgm:pt modelId="{12D3DB3D-FC87-4261-B2FC-7E3D12A24664}" type="parTrans" cxnId="{F42D2BC2-B09C-4894-8C19-CCFF7A74D895}">
      <dgm:prSet/>
      <dgm:spPr/>
      <dgm:t>
        <a:bodyPr/>
        <a:lstStyle/>
        <a:p>
          <a:endParaRPr lang="en-US"/>
        </a:p>
      </dgm:t>
    </dgm:pt>
    <dgm:pt modelId="{BD5A6FD3-7EEB-43A7-92E3-20989451F78F}" type="sibTrans" cxnId="{F42D2BC2-B09C-4894-8C19-CCFF7A74D895}">
      <dgm:prSet/>
      <dgm:spPr/>
      <dgm:t>
        <a:bodyPr/>
        <a:lstStyle/>
        <a:p>
          <a:endParaRPr lang="en-US"/>
        </a:p>
      </dgm:t>
    </dgm:pt>
    <dgm:pt modelId="{2C45D081-BEA7-45E4-9B50-CAB1FC9EC11F}">
      <dgm:prSet phldrT="[Text]"/>
      <dgm:spPr>
        <a:solidFill>
          <a:srgbClr val="9F8AB8"/>
        </a:solidFill>
      </dgm:spPr>
      <dgm:t>
        <a:bodyPr/>
        <a:lstStyle/>
        <a:p>
          <a:r>
            <a:rPr lang="en-US" dirty="0"/>
            <a:t>Student focus group interviews</a:t>
          </a:r>
        </a:p>
      </dgm:t>
    </dgm:pt>
    <dgm:pt modelId="{EC164C8A-06F6-4CD7-AF56-1B678496633E}" type="parTrans" cxnId="{7732E5CD-B494-402A-AED2-75F5F6714FB3}">
      <dgm:prSet/>
      <dgm:spPr/>
      <dgm:t>
        <a:bodyPr/>
        <a:lstStyle/>
        <a:p>
          <a:endParaRPr lang="en-US"/>
        </a:p>
      </dgm:t>
    </dgm:pt>
    <dgm:pt modelId="{12FBCAE9-D4FC-49E5-980C-606CD3E83391}" type="sibTrans" cxnId="{7732E5CD-B494-402A-AED2-75F5F6714FB3}">
      <dgm:prSet/>
      <dgm:spPr/>
      <dgm:t>
        <a:bodyPr/>
        <a:lstStyle/>
        <a:p>
          <a:endParaRPr lang="en-US"/>
        </a:p>
      </dgm:t>
    </dgm:pt>
    <dgm:pt modelId="{DA415876-747B-4006-A653-0FB4C8847C68}">
      <dgm:prSet phldrT="[Text]"/>
      <dgm:spPr>
        <a:solidFill>
          <a:srgbClr val="64B7CE"/>
        </a:solidFill>
      </dgm:spPr>
      <dgm:t>
        <a:bodyPr/>
        <a:lstStyle/>
        <a:p>
          <a:r>
            <a:rPr lang="en-US" dirty="0"/>
            <a:t>External party interview</a:t>
          </a:r>
        </a:p>
      </dgm:t>
    </dgm:pt>
    <dgm:pt modelId="{D45CE1A2-B94D-4E41-B0B8-8ABA5FB4AD55}" type="parTrans" cxnId="{A8797286-87BC-46D6-BB01-01C63CC6415D}">
      <dgm:prSet/>
      <dgm:spPr/>
      <dgm:t>
        <a:bodyPr/>
        <a:lstStyle/>
        <a:p>
          <a:endParaRPr lang="en-US"/>
        </a:p>
      </dgm:t>
    </dgm:pt>
    <dgm:pt modelId="{ED17B4F7-5EBD-479F-B9E6-CC0F2AC50176}" type="sibTrans" cxnId="{A8797286-87BC-46D6-BB01-01C63CC6415D}">
      <dgm:prSet/>
      <dgm:spPr/>
      <dgm:t>
        <a:bodyPr/>
        <a:lstStyle/>
        <a:p>
          <a:endParaRPr lang="en-US"/>
        </a:p>
      </dgm:t>
    </dgm:pt>
    <dgm:pt modelId="{05575EBA-CB94-4C83-8AE6-71953A095563}">
      <dgm:prSet phldrT="[Text]"/>
      <dgm:spPr>
        <a:solidFill>
          <a:srgbClr val="F9AD6F"/>
        </a:solidFill>
      </dgm:spPr>
      <dgm:t>
        <a:bodyPr/>
        <a:lstStyle/>
        <a:p>
          <a:r>
            <a:rPr lang="en-US" dirty="0"/>
            <a:t>Lecturer self-evaluation</a:t>
          </a:r>
        </a:p>
      </dgm:t>
    </dgm:pt>
    <dgm:pt modelId="{01ED61FC-2A46-47A0-92E4-620E8B06D64F}" type="parTrans" cxnId="{A8B1A0A6-BAD1-4C03-9D42-B539E4D565E8}">
      <dgm:prSet/>
      <dgm:spPr/>
      <dgm:t>
        <a:bodyPr/>
        <a:lstStyle/>
        <a:p>
          <a:endParaRPr lang="en-US"/>
        </a:p>
      </dgm:t>
    </dgm:pt>
    <dgm:pt modelId="{59935D4C-A744-403A-A211-8DF45AEF28D7}" type="sibTrans" cxnId="{A8B1A0A6-BAD1-4C03-9D42-B539E4D565E8}">
      <dgm:prSet/>
      <dgm:spPr/>
      <dgm:t>
        <a:bodyPr/>
        <a:lstStyle/>
        <a:p>
          <a:endParaRPr lang="en-US"/>
        </a:p>
      </dgm:t>
    </dgm:pt>
    <dgm:pt modelId="{3BD9EDEA-9D7C-4948-A1F5-B0C6DC80986E}" type="pres">
      <dgm:prSet presAssocID="{F7EBEE5C-279A-4404-B52B-FCDB09664307}" presName="Name0" presStyleCnt="0">
        <dgm:presLayoutVars>
          <dgm:dir/>
          <dgm:resizeHandles val="exact"/>
        </dgm:presLayoutVars>
      </dgm:prSet>
      <dgm:spPr/>
    </dgm:pt>
    <dgm:pt modelId="{6B92F5A8-7550-45B7-ADBC-8276D3713354}" type="pres">
      <dgm:prSet presAssocID="{05C45821-CA91-487D-9935-E9E9301C865F}" presName="node" presStyleLbl="node1" presStyleIdx="0" presStyleCnt="5">
        <dgm:presLayoutVars>
          <dgm:bulletEnabled val="1"/>
        </dgm:presLayoutVars>
      </dgm:prSet>
      <dgm:spPr/>
    </dgm:pt>
    <dgm:pt modelId="{0AC12EC1-CB85-4B7C-BDE8-201E9038C25F}" type="pres">
      <dgm:prSet presAssocID="{3FA4286C-CF2B-4255-A605-62956163C5E6}" presName="sibTrans" presStyleCnt="0"/>
      <dgm:spPr/>
    </dgm:pt>
    <dgm:pt modelId="{DB40AD4F-2018-43CA-9408-8BD29A85014D}" type="pres">
      <dgm:prSet presAssocID="{6D07A72F-8B24-45B5-874D-24F493AD9190}" presName="node" presStyleLbl="node1" presStyleIdx="1" presStyleCnt="5">
        <dgm:presLayoutVars>
          <dgm:bulletEnabled val="1"/>
        </dgm:presLayoutVars>
      </dgm:prSet>
      <dgm:spPr/>
    </dgm:pt>
    <dgm:pt modelId="{103AF71F-60E5-4075-BBE4-CE07D141C087}" type="pres">
      <dgm:prSet presAssocID="{BD5A6FD3-7EEB-43A7-92E3-20989451F78F}" presName="sibTrans" presStyleCnt="0"/>
      <dgm:spPr/>
    </dgm:pt>
    <dgm:pt modelId="{5F277F2E-1D19-4FAB-9C82-673689524C70}" type="pres">
      <dgm:prSet presAssocID="{2C45D081-BEA7-45E4-9B50-CAB1FC9EC11F}" presName="node" presStyleLbl="node1" presStyleIdx="2" presStyleCnt="5">
        <dgm:presLayoutVars>
          <dgm:bulletEnabled val="1"/>
        </dgm:presLayoutVars>
      </dgm:prSet>
      <dgm:spPr/>
    </dgm:pt>
    <dgm:pt modelId="{039CF0D7-6375-420D-B304-555298C3A5B4}" type="pres">
      <dgm:prSet presAssocID="{12FBCAE9-D4FC-49E5-980C-606CD3E83391}" presName="sibTrans" presStyleCnt="0"/>
      <dgm:spPr/>
    </dgm:pt>
    <dgm:pt modelId="{F675D885-89C9-4956-A75F-439061EE1F67}" type="pres">
      <dgm:prSet presAssocID="{DA415876-747B-4006-A653-0FB4C8847C68}" presName="node" presStyleLbl="node1" presStyleIdx="3" presStyleCnt="5">
        <dgm:presLayoutVars>
          <dgm:bulletEnabled val="1"/>
        </dgm:presLayoutVars>
      </dgm:prSet>
      <dgm:spPr/>
    </dgm:pt>
    <dgm:pt modelId="{8BDF8C63-FA71-447E-B0F1-7B0A016B6E0B}" type="pres">
      <dgm:prSet presAssocID="{ED17B4F7-5EBD-479F-B9E6-CC0F2AC50176}" presName="sibTrans" presStyleCnt="0"/>
      <dgm:spPr/>
    </dgm:pt>
    <dgm:pt modelId="{6AF038DD-F12C-4596-B02B-1B2F4E0AFE4D}" type="pres">
      <dgm:prSet presAssocID="{05575EBA-CB94-4C83-8AE6-71953A095563}" presName="node" presStyleLbl="node1" presStyleIdx="4" presStyleCnt="5">
        <dgm:presLayoutVars>
          <dgm:bulletEnabled val="1"/>
        </dgm:presLayoutVars>
      </dgm:prSet>
      <dgm:spPr/>
    </dgm:pt>
  </dgm:ptLst>
  <dgm:cxnLst>
    <dgm:cxn modelId="{36603B0D-DE3E-486D-A66D-2B9C29EE9C30}" type="presOf" srcId="{05575EBA-CB94-4C83-8AE6-71953A095563}" destId="{6AF038DD-F12C-4596-B02B-1B2F4E0AFE4D}" srcOrd="0" destOrd="0" presId="urn:microsoft.com/office/officeart/2005/8/layout/hList6"/>
    <dgm:cxn modelId="{9DF12934-85F2-4D6F-AA45-960175F9BF90}" type="presOf" srcId="{F7EBEE5C-279A-4404-B52B-FCDB09664307}" destId="{3BD9EDEA-9D7C-4948-A1F5-B0C6DC80986E}" srcOrd="0" destOrd="0" presId="urn:microsoft.com/office/officeart/2005/8/layout/hList6"/>
    <dgm:cxn modelId="{D71A6B72-698D-49C1-BE28-B73FACD940FC}" type="presOf" srcId="{DA415876-747B-4006-A653-0FB4C8847C68}" destId="{F675D885-89C9-4956-A75F-439061EE1F67}" srcOrd="0" destOrd="0" presId="urn:microsoft.com/office/officeart/2005/8/layout/hList6"/>
    <dgm:cxn modelId="{88EFC175-80F3-430C-BDD8-1F90F2C44FEB}" type="presOf" srcId="{6D07A72F-8B24-45B5-874D-24F493AD9190}" destId="{DB40AD4F-2018-43CA-9408-8BD29A85014D}" srcOrd="0" destOrd="0" presId="urn:microsoft.com/office/officeart/2005/8/layout/hList6"/>
    <dgm:cxn modelId="{567DC755-388D-49C9-B713-85EE71A5A39B}" srcId="{F7EBEE5C-279A-4404-B52B-FCDB09664307}" destId="{05C45821-CA91-487D-9935-E9E9301C865F}" srcOrd="0" destOrd="0" parTransId="{29675160-EEE1-45E9-A695-5BB4911422C2}" sibTransId="{3FA4286C-CF2B-4255-A605-62956163C5E6}"/>
    <dgm:cxn modelId="{DEA97D7C-A960-4B7F-9398-5E3E39400CE1}" type="presOf" srcId="{05C45821-CA91-487D-9935-E9E9301C865F}" destId="{6B92F5A8-7550-45B7-ADBC-8276D3713354}" srcOrd="0" destOrd="0" presId="urn:microsoft.com/office/officeart/2005/8/layout/hList6"/>
    <dgm:cxn modelId="{A8797286-87BC-46D6-BB01-01C63CC6415D}" srcId="{F7EBEE5C-279A-4404-B52B-FCDB09664307}" destId="{DA415876-747B-4006-A653-0FB4C8847C68}" srcOrd="3" destOrd="0" parTransId="{D45CE1A2-B94D-4E41-B0B8-8ABA5FB4AD55}" sibTransId="{ED17B4F7-5EBD-479F-B9E6-CC0F2AC50176}"/>
    <dgm:cxn modelId="{CA11D89A-9A9B-4E35-B589-1EAEB7376CFB}" type="presOf" srcId="{2C45D081-BEA7-45E4-9B50-CAB1FC9EC11F}" destId="{5F277F2E-1D19-4FAB-9C82-673689524C70}" srcOrd="0" destOrd="0" presId="urn:microsoft.com/office/officeart/2005/8/layout/hList6"/>
    <dgm:cxn modelId="{A8B1A0A6-BAD1-4C03-9D42-B539E4D565E8}" srcId="{F7EBEE5C-279A-4404-B52B-FCDB09664307}" destId="{05575EBA-CB94-4C83-8AE6-71953A095563}" srcOrd="4" destOrd="0" parTransId="{01ED61FC-2A46-47A0-92E4-620E8B06D64F}" sibTransId="{59935D4C-A744-403A-A211-8DF45AEF28D7}"/>
    <dgm:cxn modelId="{F42D2BC2-B09C-4894-8C19-CCFF7A74D895}" srcId="{F7EBEE5C-279A-4404-B52B-FCDB09664307}" destId="{6D07A72F-8B24-45B5-874D-24F493AD9190}" srcOrd="1" destOrd="0" parTransId="{12D3DB3D-FC87-4261-B2FC-7E3D12A24664}" sibTransId="{BD5A6FD3-7EEB-43A7-92E3-20989451F78F}"/>
    <dgm:cxn modelId="{7732E5CD-B494-402A-AED2-75F5F6714FB3}" srcId="{F7EBEE5C-279A-4404-B52B-FCDB09664307}" destId="{2C45D081-BEA7-45E4-9B50-CAB1FC9EC11F}" srcOrd="2" destOrd="0" parTransId="{EC164C8A-06F6-4CD7-AF56-1B678496633E}" sibTransId="{12FBCAE9-D4FC-49E5-980C-606CD3E83391}"/>
    <dgm:cxn modelId="{2E8F2C89-9907-4750-8307-036107517334}" type="presParOf" srcId="{3BD9EDEA-9D7C-4948-A1F5-B0C6DC80986E}" destId="{6B92F5A8-7550-45B7-ADBC-8276D3713354}" srcOrd="0" destOrd="0" presId="urn:microsoft.com/office/officeart/2005/8/layout/hList6"/>
    <dgm:cxn modelId="{75B2D95F-29AE-4E07-A76F-D6AB3B4468C7}" type="presParOf" srcId="{3BD9EDEA-9D7C-4948-A1F5-B0C6DC80986E}" destId="{0AC12EC1-CB85-4B7C-BDE8-201E9038C25F}" srcOrd="1" destOrd="0" presId="urn:microsoft.com/office/officeart/2005/8/layout/hList6"/>
    <dgm:cxn modelId="{E10DCC31-3412-42D9-9C00-456B8F072E55}" type="presParOf" srcId="{3BD9EDEA-9D7C-4948-A1F5-B0C6DC80986E}" destId="{DB40AD4F-2018-43CA-9408-8BD29A85014D}" srcOrd="2" destOrd="0" presId="urn:microsoft.com/office/officeart/2005/8/layout/hList6"/>
    <dgm:cxn modelId="{6793549C-A276-4E5B-BBEF-FACC9DE26ECB}" type="presParOf" srcId="{3BD9EDEA-9D7C-4948-A1F5-B0C6DC80986E}" destId="{103AF71F-60E5-4075-BBE4-CE07D141C087}" srcOrd="3" destOrd="0" presId="urn:microsoft.com/office/officeart/2005/8/layout/hList6"/>
    <dgm:cxn modelId="{AB088188-AE09-448D-A470-684ECCA71459}" type="presParOf" srcId="{3BD9EDEA-9D7C-4948-A1F5-B0C6DC80986E}" destId="{5F277F2E-1D19-4FAB-9C82-673689524C70}" srcOrd="4" destOrd="0" presId="urn:microsoft.com/office/officeart/2005/8/layout/hList6"/>
    <dgm:cxn modelId="{37037D82-61F2-4EE3-B008-F793FBB385A4}" type="presParOf" srcId="{3BD9EDEA-9D7C-4948-A1F5-B0C6DC80986E}" destId="{039CF0D7-6375-420D-B304-555298C3A5B4}" srcOrd="5" destOrd="0" presId="urn:microsoft.com/office/officeart/2005/8/layout/hList6"/>
    <dgm:cxn modelId="{2669C22A-7D8E-49E3-BDEF-BE0D1B88F8A0}" type="presParOf" srcId="{3BD9EDEA-9D7C-4948-A1F5-B0C6DC80986E}" destId="{F675D885-89C9-4956-A75F-439061EE1F67}" srcOrd="6" destOrd="0" presId="urn:microsoft.com/office/officeart/2005/8/layout/hList6"/>
    <dgm:cxn modelId="{94F260E5-F26A-41BB-BD1F-D8578666E52D}" type="presParOf" srcId="{3BD9EDEA-9D7C-4948-A1F5-B0C6DC80986E}" destId="{8BDF8C63-FA71-447E-B0F1-7B0A016B6E0B}" srcOrd="7" destOrd="0" presId="urn:microsoft.com/office/officeart/2005/8/layout/hList6"/>
    <dgm:cxn modelId="{0E8BE32B-F0FE-4323-9076-B10FCDC6517A}" type="presParOf" srcId="{3BD9EDEA-9D7C-4948-A1F5-B0C6DC80986E}" destId="{6AF038DD-F12C-4596-B02B-1B2F4E0AFE4D}" srcOrd="8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8D32A96-4F68-41A3-B96E-917E6D5E3607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5B195DC-9272-411E-99F9-31390A441FD7}">
      <dgm:prSet phldrT="[Text]"/>
      <dgm:spPr/>
      <dgm:t>
        <a:bodyPr/>
        <a:lstStyle/>
        <a:p>
          <a:r>
            <a:rPr lang="en-US" dirty="0"/>
            <a:t>Prepare contingency plans with partner organizations in case of service suspension</a:t>
          </a:r>
        </a:p>
      </dgm:t>
    </dgm:pt>
    <dgm:pt modelId="{01E5B429-4951-4985-8096-41022B975893}" type="parTrans" cxnId="{04261939-F592-450B-A996-425AE3EE6B24}">
      <dgm:prSet/>
      <dgm:spPr/>
      <dgm:t>
        <a:bodyPr/>
        <a:lstStyle/>
        <a:p>
          <a:endParaRPr lang="en-US"/>
        </a:p>
      </dgm:t>
    </dgm:pt>
    <dgm:pt modelId="{05D1B071-EB5C-48BD-BC31-881B74C957A9}" type="sibTrans" cxnId="{04261939-F592-450B-A996-425AE3EE6B24}">
      <dgm:prSet/>
      <dgm:spPr/>
      <dgm:t>
        <a:bodyPr/>
        <a:lstStyle/>
        <a:p>
          <a:endParaRPr lang="en-US"/>
        </a:p>
      </dgm:t>
    </dgm:pt>
    <dgm:pt modelId="{664D2C85-6F59-4DF9-943E-5D8DF924C85D}">
      <dgm:prSet phldrT="[Text]"/>
      <dgm:spPr/>
      <dgm:t>
        <a:bodyPr/>
        <a:lstStyle/>
        <a:p>
          <a:r>
            <a:rPr lang="en-US" dirty="0"/>
            <a:t>Maintain good communication channels between partner organizations and students</a:t>
          </a:r>
        </a:p>
      </dgm:t>
    </dgm:pt>
    <dgm:pt modelId="{FF414BAD-C0A7-44BB-BDC1-A92AE48A7F17}" type="parTrans" cxnId="{46708C22-2ACD-4473-8F16-56CDA2FA3C76}">
      <dgm:prSet/>
      <dgm:spPr/>
      <dgm:t>
        <a:bodyPr/>
        <a:lstStyle/>
        <a:p>
          <a:endParaRPr lang="en-US"/>
        </a:p>
      </dgm:t>
    </dgm:pt>
    <dgm:pt modelId="{35330728-527F-43A6-9E6D-47689EF32F1C}" type="sibTrans" cxnId="{46708C22-2ACD-4473-8F16-56CDA2FA3C76}">
      <dgm:prSet/>
      <dgm:spPr/>
      <dgm:t>
        <a:bodyPr/>
        <a:lstStyle/>
        <a:p>
          <a:endParaRPr lang="en-US"/>
        </a:p>
      </dgm:t>
    </dgm:pt>
    <dgm:pt modelId="{22E3F5C0-4B68-4DE8-AF26-25F51158A3BE}">
      <dgm:prSet phldrT="[Text]"/>
      <dgm:spPr/>
      <dgm:t>
        <a:bodyPr/>
        <a:lstStyle/>
        <a:p>
          <a:r>
            <a:rPr lang="en-US" dirty="0"/>
            <a:t>Provide assistance in helping students find partner organizations/ have backup options for them</a:t>
          </a:r>
        </a:p>
      </dgm:t>
    </dgm:pt>
    <dgm:pt modelId="{A56D6DAE-62D0-4F44-8BF8-0782000361F1}" type="parTrans" cxnId="{E8906F34-0FF1-4EC8-911E-CC75A4DB3646}">
      <dgm:prSet/>
      <dgm:spPr/>
      <dgm:t>
        <a:bodyPr/>
        <a:lstStyle/>
        <a:p>
          <a:endParaRPr lang="en-US"/>
        </a:p>
      </dgm:t>
    </dgm:pt>
    <dgm:pt modelId="{CCE6CB9B-C233-41C4-8126-E2108C916BEE}" type="sibTrans" cxnId="{E8906F34-0FF1-4EC8-911E-CC75A4DB3646}">
      <dgm:prSet/>
      <dgm:spPr/>
      <dgm:t>
        <a:bodyPr/>
        <a:lstStyle/>
        <a:p>
          <a:endParaRPr lang="en-US"/>
        </a:p>
      </dgm:t>
    </dgm:pt>
    <dgm:pt modelId="{66507FB9-30C6-4054-8C16-292002EABEC7}">
      <dgm:prSet phldrT="[Text]"/>
      <dgm:spPr/>
      <dgm:t>
        <a:bodyPr/>
        <a:lstStyle/>
        <a:p>
          <a:r>
            <a:rPr lang="en-US" dirty="0"/>
            <a:t>Ensure that any changes in activity/ assessment arrangements are clearly communicated to students</a:t>
          </a:r>
        </a:p>
      </dgm:t>
    </dgm:pt>
    <dgm:pt modelId="{097B4651-0E38-4B17-8047-B733D720D7D4}" type="parTrans" cxnId="{31D7FECE-73D9-473A-85AB-BCA789A8B2D6}">
      <dgm:prSet/>
      <dgm:spPr/>
      <dgm:t>
        <a:bodyPr/>
        <a:lstStyle/>
        <a:p>
          <a:endParaRPr lang="en-US"/>
        </a:p>
      </dgm:t>
    </dgm:pt>
    <dgm:pt modelId="{B513D282-A388-4565-8D92-BE9719E7735A}" type="sibTrans" cxnId="{31D7FECE-73D9-473A-85AB-BCA789A8B2D6}">
      <dgm:prSet/>
      <dgm:spPr/>
      <dgm:t>
        <a:bodyPr/>
        <a:lstStyle/>
        <a:p>
          <a:endParaRPr lang="en-US"/>
        </a:p>
      </dgm:t>
    </dgm:pt>
    <dgm:pt modelId="{7325C273-B9BB-40EE-A64D-3750A4AD4DB6}">
      <dgm:prSet phldrT="[Text]"/>
      <dgm:spPr/>
      <dgm:t>
        <a:bodyPr/>
        <a:lstStyle/>
        <a:p>
          <a:r>
            <a:rPr lang="en-US" dirty="0"/>
            <a:t>Allow flexibility in requirements/ arrangements in case of difficulties</a:t>
          </a:r>
        </a:p>
      </dgm:t>
    </dgm:pt>
    <dgm:pt modelId="{4FC42B83-A597-4E00-B9F6-4B2A4CAF6C30}" type="parTrans" cxnId="{14FFD761-166E-4676-A5D9-9B62907EC318}">
      <dgm:prSet/>
      <dgm:spPr/>
      <dgm:t>
        <a:bodyPr/>
        <a:lstStyle/>
        <a:p>
          <a:endParaRPr lang="en-US"/>
        </a:p>
      </dgm:t>
    </dgm:pt>
    <dgm:pt modelId="{92765B48-5B61-484F-AA7A-6A7FA1F53E2C}" type="sibTrans" cxnId="{14FFD761-166E-4676-A5D9-9B62907EC318}">
      <dgm:prSet/>
      <dgm:spPr/>
      <dgm:t>
        <a:bodyPr/>
        <a:lstStyle/>
        <a:p>
          <a:endParaRPr lang="en-US"/>
        </a:p>
      </dgm:t>
    </dgm:pt>
    <dgm:pt modelId="{D0F8B157-AD22-478F-9A05-324A425CE262}">
      <dgm:prSet phldrT="[Text]"/>
      <dgm:spPr/>
      <dgm:t>
        <a:bodyPr/>
        <a:lstStyle/>
        <a:p>
          <a:r>
            <a:rPr lang="en-US" dirty="0"/>
            <a:t>Save up samples of students’ work under online mode for future students’ reference</a:t>
          </a:r>
        </a:p>
      </dgm:t>
    </dgm:pt>
    <dgm:pt modelId="{F0110FC3-8A31-4C2E-9DA9-0A4F53C36984}" type="parTrans" cxnId="{28893061-4E9E-4AD7-998F-DBD1CAD122A8}">
      <dgm:prSet/>
      <dgm:spPr/>
      <dgm:t>
        <a:bodyPr/>
        <a:lstStyle/>
        <a:p>
          <a:endParaRPr lang="en-US"/>
        </a:p>
      </dgm:t>
    </dgm:pt>
    <dgm:pt modelId="{CEBF4F71-16FC-4E67-93E8-9B43B5E86FC7}" type="sibTrans" cxnId="{28893061-4E9E-4AD7-998F-DBD1CAD122A8}">
      <dgm:prSet/>
      <dgm:spPr/>
      <dgm:t>
        <a:bodyPr/>
        <a:lstStyle/>
        <a:p>
          <a:endParaRPr lang="en-US"/>
        </a:p>
      </dgm:t>
    </dgm:pt>
    <dgm:pt modelId="{66D518F8-AB9E-4A44-AAA0-EBD6357CA4C6}">
      <dgm:prSet phldrT="[Text]"/>
      <dgm:spPr/>
      <dgm:t>
        <a:bodyPr/>
        <a:lstStyle/>
        <a:p>
          <a:r>
            <a:rPr lang="en-US" dirty="0"/>
            <a:t>Summarize and share with students some good practices for organizing online activities</a:t>
          </a:r>
        </a:p>
      </dgm:t>
    </dgm:pt>
    <dgm:pt modelId="{B8C76AD1-E79C-4C9F-B6E6-B8A4068839F3}" type="parTrans" cxnId="{1127285A-56DD-4C69-90C9-F5B98E5354BC}">
      <dgm:prSet/>
      <dgm:spPr/>
      <dgm:t>
        <a:bodyPr/>
        <a:lstStyle/>
        <a:p>
          <a:endParaRPr lang="en-US"/>
        </a:p>
      </dgm:t>
    </dgm:pt>
    <dgm:pt modelId="{78CC6BBF-9F61-4905-A450-C057985AA4D0}" type="sibTrans" cxnId="{1127285A-56DD-4C69-90C9-F5B98E5354BC}">
      <dgm:prSet/>
      <dgm:spPr/>
      <dgm:t>
        <a:bodyPr/>
        <a:lstStyle/>
        <a:p>
          <a:endParaRPr lang="en-US"/>
        </a:p>
      </dgm:t>
    </dgm:pt>
    <dgm:pt modelId="{4C00C607-8824-4E4D-8B1A-2849E3B24D1A}" type="pres">
      <dgm:prSet presAssocID="{68D32A96-4F68-41A3-B96E-917E6D5E3607}" presName="diagram" presStyleCnt="0">
        <dgm:presLayoutVars>
          <dgm:dir/>
          <dgm:resizeHandles val="exact"/>
        </dgm:presLayoutVars>
      </dgm:prSet>
      <dgm:spPr/>
    </dgm:pt>
    <dgm:pt modelId="{0CBE7E3A-3AA3-49C8-AB10-D510D7581A93}" type="pres">
      <dgm:prSet presAssocID="{C5B195DC-9272-411E-99F9-31390A441FD7}" presName="node" presStyleLbl="node1" presStyleIdx="0" presStyleCnt="7">
        <dgm:presLayoutVars>
          <dgm:bulletEnabled val="1"/>
        </dgm:presLayoutVars>
      </dgm:prSet>
      <dgm:spPr/>
    </dgm:pt>
    <dgm:pt modelId="{393AC1DB-DECF-4420-86ED-1D7CD361D83E}" type="pres">
      <dgm:prSet presAssocID="{05D1B071-EB5C-48BD-BC31-881B74C957A9}" presName="sibTrans" presStyleCnt="0"/>
      <dgm:spPr/>
    </dgm:pt>
    <dgm:pt modelId="{55A8EC0E-22B5-4F07-9FB5-B70A06C3B73D}" type="pres">
      <dgm:prSet presAssocID="{664D2C85-6F59-4DF9-943E-5D8DF924C85D}" presName="node" presStyleLbl="node1" presStyleIdx="1" presStyleCnt="7">
        <dgm:presLayoutVars>
          <dgm:bulletEnabled val="1"/>
        </dgm:presLayoutVars>
      </dgm:prSet>
      <dgm:spPr/>
    </dgm:pt>
    <dgm:pt modelId="{84BA765C-3CD7-4E50-B862-670F13241877}" type="pres">
      <dgm:prSet presAssocID="{35330728-527F-43A6-9E6D-47689EF32F1C}" presName="sibTrans" presStyleCnt="0"/>
      <dgm:spPr/>
    </dgm:pt>
    <dgm:pt modelId="{81958A6A-2849-4874-B22C-8713482B765B}" type="pres">
      <dgm:prSet presAssocID="{22E3F5C0-4B68-4DE8-AF26-25F51158A3BE}" presName="node" presStyleLbl="node1" presStyleIdx="2" presStyleCnt="7">
        <dgm:presLayoutVars>
          <dgm:bulletEnabled val="1"/>
        </dgm:presLayoutVars>
      </dgm:prSet>
      <dgm:spPr/>
    </dgm:pt>
    <dgm:pt modelId="{00741296-00DA-49F3-8D80-5F3ABD74A7C6}" type="pres">
      <dgm:prSet presAssocID="{CCE6CB9B-C233-41C4-8126-E2108C916BEE}" presName="sibTrans" presStyleCnt="0"/>
      <dgm:spPr/>
    </dgm:pt>
    <dgm:pt modelId="{59E02C00-320C-41C6-A7BE-3FE67A4AC6A4}" type="pres">
      <dgm:prSet presAssocID="{66507FB9-30C6-4054-8C16-292002EABEC7}" presName="node" presStyleLbl="node1" presStyleIdx="3" presStyleCnt="7">
        <dgm:presLayoutVars>
          <dgm:bulletEnabled val="1"/>
        </dgm:presLayoutVars>
      </dgm:prSet>
      <dgm:spPr/>
    </dgm:pt>
    <dgm:pt modelId="{6210B806-73D3-4222-B915-2F70173CB72C}" type="pres">
      <dgm:prSet presAssocID="{B513D282-A388-4565-8D92-BE9719E7735A}" presName="sibTrans" presStyleCnt="0"/>
      <dgm:spPr/>
    </dgm:pt>
    <dgm:pt modelId="{27D7A3C7-412B-4F84-B387-E18817262FCB}" type="pres">
      <dgm:prSet presAssocID="{7325C273-B9BB-40EE-A64D-3750A4AD4DB6}" presName="node" presStyleLbl="node1" presStyleIdx="4" presStyleCnt="7">
        <dgm:presLayoutVars>
          <dgm:bulletEnabled val="1"/>
        </dgm:presLayoutVars>
      </dgm:prSet>
      <dgm:spPr/>
    </dgm:pt>
    <dgm:pt modelId="{84448698-51D6-43AC-A3C4-F7CCAC47A371}" type="pres">
      <dgm:prSet presAssocID="{92765B48-5B61-484F-AA7A-6A7FA1F53E2C}" presName="sibTrans" presStyleCnt="0"/>
      <dgm:spPr/>
    </dgm:pt>
    <dgm:pt modelId="{F5D43BE4-4316-4F40-B27F-E47471E79236}" type="pres">
      <dgm:prSet presAssocID="{D0F8B157-AD22-478F-9A05-324A425CE262}" presName="node" presStyleLbl="node1" presStyleIdx="5" presStyleCnt="7">
        <dgm:presLayoutVars>
          <dgm:bulletEnabled val="1"/>
        </dgm:presLayoutVars>
      </dgm:prSet>
      <dgm:spPr/>
    </dgm:pt>
    <dgm:pt modelId="{0F02ED4A-AE83-46D8-B699-C1402155706B}" type="pres">
      <dgm:prSet presAssocID="{CEBF4F71-16FC-4E67-93E8-9B43B5E86FC7}" presName="sibTrans" presStyleCnt="0"/>
      <dgm:spPr/>
    </dgm:pt>
    <dgm:pt modelId="{D806E776-4313-4179-90B2-3E90A8158EF5}" type="pres">
      <dgm:prSet presAssocID="{66D518F8-AB9E-4A44-AAA0-EBD6357CA4C6}" presName="node" presStyleLbl="node1" presStyleIdx="6" presStyleCnt="7" custLinFactX="-8758" custLinFactNeighborX="-100000" custLinFactNeighborY="7344">
        <dgm:presLayoutVars>
          <dgm:bulletEnabled val="1"/>
        </dgm:presLayoutVars>
      </dgm:prSet>
      <dgm:spPr/>
    </dgm:pt>
  </dgm:ptLst>
  <dgm:cxnLst>
    <dgm:cxn modelId="{46708C22-2ACD-4473-8F16-56CDA2FA3C76}" srcId="{68D32A96-4F68-41A3-B96E-917E6D5E3607}" destId="{664D2C85-6F59-4DF9-943E-5D8DF924C85D}" srcOrd="1" destOrd="0" parTransId="{FF414BAD-C0A7-44BB-BDC1-A92AE48A7F17}" sibTransId="{35330728-527F-43A6-9E6D-47689EF32F1C}"/>
    <dgm:cxn modelId="{E8906F34-0FF1-4EC8-911E-CC75A4DB3646}" srcId="{68D32A96-4F68-41A3-B96E-917E6D5E3607}" destId="{22E3F5C0-4B68-4DE8-AF26-25F51158A3BE}" srcOrd="2" destOrd="0" parTransId="{A56D6DAE-62D0-4F44-8BF8-0782000361F1}" sibTransId="{CCE6CB9B-C233-41C4-8126-E2108C916BEE}"/>
    <dgm:cxn modelId="{04261939-F592-450B-A996-425AE3EE6B24}" srcId="{68D32A96-4F68-41A3-B96E-917E6D5E3607}" destId="{C5B195DC-9272-411E-99F9-31390A441FD7}" srcOrd="0" destOrd="0" parTransId="{01E5B429-4951-4985-8096-41022B975893}" sibTransId="{05D1B071-EB5C-48BD-BC31-881B74C957A9}"/>
    <dgm:cxn modelId="{DDFD0B3E-68CB-43C0-A15D-45C14AB9F58C}" type="presOf" srcId="{664D2C85-6F59-4DF9-943E-5D8DF924C85D}" destId="{55A8EC0E-22B5-4F07-9FB5-B70A06C3B73D}" srcOrd="0" destOrd="0" presId="urn:microsoft.com/office/officeart/2005/8/layout/default"/>
    <dgm:cxn modelId="{28893061-4E9E-4AD7-998F-DBD1CAD122A8}" srcId="{68D32A96-4F68-41A3-B96E-917E6D5E3607}" destId="{D0F8B157-AD22-478F-9A05-324A425CE262}" srcOrd="5" destOrd="0" parTransId="{F0110FC3-8A31-4C2E-9DA9-0A4F53C36984}" sibTransId="{CEBF4F71-16FC-4E67-93E8-9B43B5E86FC7}"/>
    <dgm:cxn modelId="{14FFD761-166E-4676-A5D9-9B62907EC318}" srcId="{68D32A96-4F68-41A3-B96E-917E6D5E3607}" destId="{7325C273-B9BB-40EE-A64D-3750A4AD4DB6}" srcOrd="4" destOrd="0" parTransId="{4FC42B83-A597-4E00-B9F6-4B2A4CAF6C30}" sibTransId="{92765B48-5B61-484F-AA7A-6A7FA1F53E2C}"/>
    <dgm:cxn modelId="{074D1469-509B-44BC-A189-51ED560A1AF7}" type="presOf" srcId="{66507FB9-30C6-4054-8C16-292002EABEC7}" destId="{59E02C00-320C-41C6-A7BE-3FE67A4AC6A4}" srcOrd="0" destOrd="0" presId="urn:microsoft.com/office/officeart/2005/8/layout/default"/>
    <dgm:cxn modelId="{3E30E754-0F03-4CA0-B079-BCF46D9DC443}" type="presOf" srcId="{7325C273-B9BB-40EE-A64D-3750A4AD4DB6}" destId="{27D7A3C7-412B-4F84-B387-E18817262FCB}" srcOrd="0" destOrd="0" presId="urn:microsoft.com/office/officeart/2005/8/layout/default"/>
    <dgm:cxn modelId="{1127285A-56DD-4C69-90C9-F5B98E5354BC}" srcId="{68D32A96-4F68-41A3-B96E-917E6D5E3607}" destId="{66D518F8-AB9E-4A44-AAA0-EBD6357CA4C6}" srcOrd="6" destOrd="0" parTransId="{B8C76AD1-E79C-4C9F-B6E6-B8A4068839F3}" sibTransId="{78CC6BBF-9F61-4905-A450-C057985AA4D0}"/>
    <dgm:cxn modelId="{E5B9127E-B90E-4FE8-8024-DC4AA32B6B3F}" type="presOf" srcId="{22E3F5C0-4B68-4DE8-AF26-25F51158A3BE}" destId="{81958A6A-2849-4874-B22C-8713482B765B}" srcOrd="0" destOrd="0" presId="urn:microsoft.com/office/officeart/2005/8/layout/default"/>
    <dgm:cxn modelId="{27B7D787-BDE6-4386-8016-E559718E13C8}" type="presOf" srcId="{C5B195DC-9272-411E-99F9-31390A441FD7}" destId="{0CBE7E3A-3AA3-49C8-AB10-D510D7581A93}" srcOrd="0" destOrd="0" presId="urn:microsoft.com/office/officeart/2005/8/layout/default"/>
    <dgm:cxn modelId="{8B736393-9E3B-4D6E-98A6-F1D1C3CD9A75}" type="presOf" srcId="{D0F8B157-AD22-478F-9A05-324A425CE262}" destId="{F5D43BE4-4316-4F40-B27F-E47471E79236}" srcOrd="0" destOrd="0" presId="urn:microsoft.com/office/officeart/2005/8/layout/default"/>
    <dgm:cxn modelId="{0A10199E-D7CA-4753-93F1-475D9E78D52D}" type="presOf" srcId="{66D518F8-AB9E-4A44-AAA0-EBD6357CA4C6}" destId="{D806E776-4313-4179-90B2-3E90A8158EF5}" srcOrd="0" destOrd="0" presId="urn:microsoft.com/office/officeart/2005/8/layout/default"/>
    <dgm:cxn modelId="{DA3F78AE-485A-431B-BDDD-8E268286815C}" type="presOf" srcId="{68D32A96-4F68-41A3-B96E-917E6D5E3607}" destId="{4C00C607-8824-4E4D-8B1A-2849E3B24D1A}" srcOrd="0" destOrd="0" presId="urn:microsoft.com/office/officeart/2005/8/layout/default"/>
    <dgm:cxn modelId="{31D7FECE-73D9-473A-85AB-BCA789A8B2D6}" srcId="{68D32A96-4F68-41A3-B96E-917E6D5E3607}" destId="{66507FB9-30C6-4054-8C16-292002EABEC7}" srcOrd="3" destOrd="0" parTransId="{097B4651-0E38-4B17-8047-B733D720D7D4}" sibTransId="{B513D282-A388-4565-8D92-BE9719E7735A}"/>
    <dgm:cxn modelId="{68F49912-7F0E-4BA9-B704-EEAADEE94164}" type="presParOf" srcId="{4C00C607-8824-4E4D-8B1A-2849E3B24D1A}" destId="{0CBE7E3A-3AA3-49C8-AB10-D510D7581A93}" srcOrd="0" destOrd="0" presId="urn:microsoft.com/office/officeart/2005/8/layout/default"/>
    <dgm:cxn modelId="{A2675359-E1D4-4BC0-B78F-B5994D19F804}" type="presParOf" srcId="{4C00C607-8824-4E4D-8B1A-2849E3B24D1A}" destId="{393AC1DB-DECF-4420-86ED-1D7CD361D83E}" srcOrd="1" destOrd="0" presId="urn:microsoft.com/office/officeart/2005/8/layout/default"/>
    <dgm:cxn modelId="{F8CD11E9-44BB-4F99-BFE6-2C5653706F52}" type="presParOf" srcId="{4C00C607-8824-4E4D-8B1A-2849E3B24D1A}" destId="{55A8EC0E-22B5-4F07-9FB5-B70A06C3B73D}" srcOrd="2" destOrd="0" presId="urn:microsoft.com/office/officeart/2005/8/layout/default"/>
    <dgm:cxn modelId="{67C9180A-AC05-4DAC-92B9-8022FCC20830}" type="presParOf" srcId="{4C00C607-8824-4E4D-8B1A-2849E3B24D1A}" destId="{84BA765C-3CD7-4E50-B862-670F13241877}" srcOrd="3" destOrd="0" presId="urn:microsoft.com/office/officeart/2005/8/layout/default"/>
    <dgm:cxn modelId="{26B12227-0D2F-481A-A2B9-F898C3FFE941}" type="presParOf" srcId="{4C00C607-8824-4E4D-8B1A-2849E3B24D1A}" destId="{81958A6A-2849-4874-B22C-8713482B765B}" srcOrd="4" destOrd="0" presId="urn:microsoft.com/office/officeart/2005/8/layout/default"/>
    <dgm:cxn modelId="{B0492E2A-C83E-420B-A55F-6B63DECE3721}" type="presParOf" srcId="{4C00C607-8824-4E4D-8B1A-2849E3B24D1A}" destId="{00741296-00DA-49F3-8D80-5F3ABD74A7C6}" srcOrd="5" destOrd="0" presId="urn:microsoft.com/office/officeart/2005/8/layout/default"/>
    <dgm:cxn modelId="{46345D84-415C-4000-BB08-DB33EB0FE062}" type="presParOf" srcId="{4C00C607-8824-4E4D-8B1A-2849E3B24D1A}" destId="{59E02C00-320C-41C6-A7BE-3FE67A4AC6A4}" srcOrd="6" destOrd="0" presId="urn:microsoft.com/office/officeart/2005/8/layout/default"/>
    <dgm:cxn modelId="{1C7E9F7F-4CFA-463C-94EF-5EC87023A185}" type="presParOf" srcId="{4C00C607-8824-4E4D-8B1A-2849E3B24D1A}" destId="{6210B806-73D3-4222-B915-2F70173CB72C}" srcOrd="7" destOrd="0" presId="urn:microsoft.com/office/officeart/2005/8/layout/default"/>
    <dgm:cxn modelId="{42357D72-128D-48BB-9EE3-5BE43F115C01}" type="presParOf" srcId="{4C00C607-8824-4E4D-8B1A-2849E3B24D1A}" destId="{27D7A3C7-412B-4F84-B387-E18817262FCB}" srcOrd="8" destOrd="0" presId="urn:microsoft.com/office/officeart/2005/8/layout/default"/>
    <dgm:cxn modelId="{E08D98A2-A3DF-4358-92B2-FF78F32F5AB6}" type="presParOf" srcId="{4C00C607-8824-4E4D-8B1A-2849E3B24D1A}" destId="{84448698-51D6-43AC-A3C4-F7CCAC47A371}" srcOrd="9" destOrd="0" presId="urn:microsoft.com/office/officeart/2005/8/layout/default"/>
    <dgm:cxn modelId="{285B18AD-5080-408E-BF5A-0E02595EC9C5}" type="presParOf" srcId="{4C00C607-8824-4E4D-8B1A-2849E3B24D1A}" destId="{F5D43BE4-4316-4F40-B27F-E47471E79236}" srcOrd="10" destOrd="0" presId="urn:microsoft.com/office/officeart/2005/8/layout/default"/>
    <dgm:cxn modelId="{AFF72749-892B-43E9-860F-1A921CCA156C}" type="presParOf" srcId="{4C00C607-8824-4E4D-8B1A-2849E3B24D1A}" destId="{0F02ED4A-AE83-46D8-B699-C1402155706B}" srcOrd="11" destOrd="0" presId="urn:microsoft.com/office/officeart/2005/8/layout/default"/>
    <dgm:cxn modelId="{EB6D67BE-F651-4AE7-9F3F-4685DD6FB987}" type="presParOf" srcId="{4C00C607-8824-4E4D-8B1A-2849E3B24D1A}" destId="{D806E776-4313-4179-90B2-3E90A8158EF5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4122398-56EF-4B6C-BA94-A2D629154B70}" type="doc">
      <dgm:prSet loTypeId="urn:microsoft.com/office/officeart/2005/8/layout/hierarchy3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8C5278BD-4453-46A3-B124-705D4F534FB7}">
      <dgm:prSet phldrT="[Text]" custT="1"/>
      <dgm:spPr/>
      <dgm:t>
        <a:bodyPr/>
        <a:lstStyle/>
        <a:p>
          <a:r>
            <a:rPr lang="en-US" sz="4000" dirty="0"/>
            <a:t>Sem 2, 2021/22 pilot courses</a:t>
          </a:r>
        </a:p>
      </dgm:t>
    </dgm:pt>
    <dgm:pt modelId="{5416AAC2-BD02-49E7-B697-705CECAB436B}" type="parTrans" cxnId="{BDFBD029-61C4-417D-A559-B79B95F282B2}">
      <dgm:prSet/>
      <dgm:spPr/>
      <dgm:t>
        <a:bodyPr/>
        <a:lstStyle/>
        <a:p>
          <a:endParaRPr lang="en-US"/>
        </a:p>
      </dgm:t>
    </dgm:pt>
    <dgm:pt modelId="{575930EA-FD8A-4DBD-9003-3B7E9F4880E2}" type="sibTrans" cxnId="{BDFBD029-61C4-417D-A559-B79B95F282B2}">
      <dgm:prSet/>
      <dgm:spPr/>
      <dgm:t>
        <a:bodyPr/>
        <a:lstStyle/>
        <a:p>
          <a:endParaRPr lang="en-US"/>
        </a:p>
      </dgm:t>
    </dgm:pt>
    <dgm:pt modelId="{87B76731-2730-4F81-A418-A8058A45B2FC}">
      <dgm:prSet phldrT="[Text]" custT="1"/>
      <dgm:spPr>
        <a:solidFill>
          <a:schemeClr val="bg1">
            <a:lumMod val="85000"/>
            <a:alpha val="90000"/>
          </a:schemeClr>
        </a:solidFill>
        <a:ln>
          <a:solidFill>
            <a:schemeClr val="bg1">
              <a:lumMod val="85000"/>
            </a:schemeClr>
          </a:solidFill>
        </a:ln>
      </dgm:spPr>
      <dgm:t>
        <a:bodyPr/>
        <a:lstStyle/>
        <a:p>
          <a:r>
            <a:rPr lang="en-US" sz="1600" b="1" dirty="0"/>
            <a:t>Co-curricular and Service Learning Courses (CSLCs)</a:t>
          </a:r>
        </a:p>
      </dgm:t>
    </dgm:pt>
    <dgm:pt modelId="{CC03B7E4-A2E6-45CB-9168-DA4610FFD2C2}" type="parTrans" cxnId="{D07A4949-F47C-4183-A1AE-48BAE6B4CE77}">
      <dgm:prSet/>
      <dgm:spPr>
        <a:ln>
          <a:solidFill>
            <a:schemeClr val="accent4"/>
          </a:solidFill>
        </a:ln>
      </dgm:spPr>
      <dgm:t>
        <a:bodyPr/>
        <a:lstStyle/>
        <a:p>
          <a:endParaRPr lang="en-US"/>
        </a:p>
      </dgm:t>
    </dgm:pt>
    <dgm:pt modelId="{6DC3B949-4E26-4297-856A-16995F67311F}" type="sibTrans" cxnId="{D07A4949-F47C-4183-A1AE-48BAE6B4CE77}">
      <dgm:prSet/>
      <dgm:spPr/>
      <dgm:t>
        <a:bodyPr/>
        <a:lstStyle/>
        <a:p>
          <a:endParaRPr lang="en-US"/>
        </a:p>
      </dgm:t>
    </dgm:pt>
    <dgm:pt modelId="{89F220DF-CF3F-47CB-9C31-3C79890AD740}">
      <dgm:prSet phldrT="[Text]" custT="1"/>
      <dgm:spPr>
        <a:solidFill>
          <a:srgbClr val="FFCC66">
            <a:alpha val="90000"/>
          </a:srgbClr>
        </a:solidFill>
        <a:ln>
          <a:solidFill>
            <a:srgbClr val="FFCC66"/>
          </a:solidFill>
        </a:ln>
      </dgm:spPr>
      <dgm:t>
        <a:bodyPr/>
        <a:lstStyle/>
        <a:p>
          <a:r>
            <a:rPr lang="en-US" sz="1700" b="1" dirty="0">
              <a:solidFill>
                <a:srgbClr val="FF0000"/>
              </a:solidFill>
            </a:rPr>
            <a:t>Experiential Learning Courses (ELC)</a:t>
          </a:r>
        </a:p>
      </dgm:t>
    </dgm:pt>
    <dgm:pt modelId="{08544F7F-45FD-47DE-9A09-CB1F3C033985}" type="parTrans" cxnId="{5D3193AB-16DF-4C88-B872-A8007768374E}">
      <dgm:prSet/>
      <dgm:spPr>
        <a:ln>
          <a:solidFill>
            <a:schemeClr val="accent4"/>
          </a:solidFill>
        </a:ln>
      </dgm:spPr>
      <dgm:t>
        <a:bodyPr/>
        <a:lstStyle/>
        <a:p>
          <a:endParaRPr lang="en-US"/>
        </a:p>
      </dgm:t>
    </dgm:pt>
    <dgm:pt modelId="{270E1D82-A58F-4CDD-BB1D-1CEFBBBF1BD8}" type="sibTrans" cxnId="{5D3193AB-16DF-4C88-B872-A8007768374E}">
      <dgm:prSet/>
      <dgm:spPr/>
      <dgm:t>
        <a:bodyPr/>
        <a:lstStyle/>
        <a:p>
          <a:endParaRPr lang="en-US"/>
        </a:p>
      </dgm:t>
    </dgm:pt>
    <dgm:pt modelId="{3F8323D8-7F24-48AC-8BA3-DD871248846C}">
      <dgm:prSet phldrT="[Text]" custT="1"/>
      <dgm:spPr>
        <a:solidFill>
          <a:srgbClr val="FFCC66">
            <a:alpha val="90000"/>
          </a:srgbClr>
        </a:solidFill>
        <a:ln>
          <a:solidFill>
            <a:srgbClr val="FFCC66"/>
          </a:solidFill>
        </a:ln>
      </dgm:spPr>
      <dgm:t>
        <a:bodyPr/>
        <a:lstStyle/>
        <a:p>
          <a:r>
            <a:rPr lang="en-US" sz="1700" dirty="0">
              <a:solidFill>
                <a:srgbClr val="FF0000"/>
              </a:solidFill>
            </a:rPr>
            <a:t>GEL1008 </a:t>
          </a:r>
          <a:r>
            <a:rPr lang="en-US" sz="1700" u="none" dirty="0" err="1">
              <a:solidFill>
                <a:srgbClr val="FF0000"/>
              </a:solidFill>
            </a:rPr>
            <a:t>Organisation</a:t>
          </a:r>
          <a:r>
            <a:rPr lang="en-US" sz="1700" u="none" dirty="0">
              <a:solidFill>
                <a:srgbClr val="FF0000"/>
              </a:solidFill>
            </a:rPr>
            <a:t> of Life Wide Learning Activities (offered by </a:t>
          </a:r>
          <a:r>
            <a:rPr lang="en-US" sz="1700" b="1" u="none" dirty="0">
              <a:solidFill>
                <a:srgbClr val="FF0000"/>
              </a:solidFill>
            </a:rPr>
            <a:t>FEHD</a:t>
          </a:r>
          <a:r>
            <a:rPr lang="en-US" sz="1700" u="none" dirty="0">
              <a:solidFill>
                <a:srgbClr val="FF0000"/>
              </a:solidFill>
            </a:rPr>
            <a:t>)</a:t>
          </a:r>
          <a:br>
            <a:rPr lang="en-US" sz="1700" u="none" dirty="0">
              <a:solidFill>
                <a:srgbClr val="FF0000"/>
              </a:solidFill>
            </a:rPr>
          </a:br>
          <a:r>
            <a:rPr lang="en-US" sz="1700" u="none" dirty="0">
              <a:solidFill>
                <a:srgbClr val="FF0000"/>
              </a:solidFill>
            </a:rPr>
            <a:t>- </a:t>
          </a:r>
          <a:r>
            <a:rPr lang="en-US" sz="1700" i="1" u="none" dirty="0">
              <a:solidFill>
                <a:srgbClr val="FF0000"/>
              </a:solidFill>
            </a:rPr>
            <a:t>8 BP students were able to carry out EL-on-BP</a:t>
          </a:r>
          <a:br>
            <a:rPr lang="en-US" sz="1700" i="1" u="none" dirty="0">
              <a:solidFill>
                <a:srgbClr val="FF0000"/>
              </a:solidFill>
            </a:rPr>
          </a:br>
          <a:endParaRPr lang="en-US" sz="1700" i="1" u="none" dirty="0">
            <a:solidFill>
              <a:srgbClr val="FF0000"/>
            </a:solidFill>
          </a:endParaRPr>
        </a:p>
      </dgm:t>
    </dgm:pt>
    <dgm:pt modelId="{24D7DF5A-930B-4E53-A7EA-AE431CA7D7B0}" type="parTrans" cxnId="{27C705A5-2E09-41D9-A6AC-10F32D58E84C}">
      <dgm:prSet/>
      <dgm:spPr/>
      <dgm:t>
        <a:bodyPr/>
        <a:lstStyle/>
        <a:p>
          <a:endParaRPr lang="en-US"/>
        </a:p>
      </dgm:t>
    </dgm:pt>
    <dgm:pt modelId="{1F4ABE8E-F824-4EA9-8706-50A9D08B736D}" type="sibTrans" cxnId="{27C705A5-2E09-41D9-A6AC-10F32D58E84C}">
      <dgm:prSet/>
      <dgm:spPr/>
      <dgm:t>
        <a:bodyPr/>
        <a:lstStyle/>
        <a:p>
          <a:endParaRPr lang="en-US"/>
        </a:p>
      </dgm:t>
    </dgm:pt>
    <dgm:pt modelId="{2503B4ED-EEAE-4FD5-BCF2-775A905BF4A0}">
      <dgm:prSet phldrT="[Text]" custT="1"/>
      <dgm:spPr>
        <a:solidFill>
          <a:schemeClr val="bg1">
            <a:lumMod val="85000"/>
            <a:alpha val="90000"/>
          </a:schemeClr>
        </a:solidFill>
        <a:ln>
          <a:solidFill>
            <a:schemeClr val="bg1">
              <a:lumMod val="85000"/>
            </a:schemeClr>
          </a:solidFill>
        </a:ln>
      </dgm:spPr>
      <dgm:t>
        <a:bodyPr/>
        <a:lstStyle/>
        <a:p>
          <a:r>
            <a:rPr lang="en-US" sz="1600" u="none" dirty="0"/>
            <a:t>CSL1042/GEM1019 Community Service-based Learning in STEM Education (offered by </a:t>
          </a:r>
          <a:r>
            <a:rPr lang="en-US" sz="1600" b="1" u="none" dirty="0"/>
            <a:t>FLASS</a:t>
          </a:r>
          <a:r>
            <a:rPr lang="en-US" sz="1600" u="none" dirty="0"/>
            <a:t>)</a:t>
          </a:r>
          <a:br>
            <a:rPr lang="en-US" sz="1600" u="none" dirty="0"/>
          </a:br>
          <a:r>
            <a:rPr lang="en-US" sz="1600" u="none" dirty="0">
              <a:solidFill>
                <a:srgbClr val="0070C0"/>
              </a:solidFill>
            </a:rPr>
            <a:t>-</a:t>
          </a:r>
          <a:r>
            <a:rPr lang="en-US" sz="1600" u="none" dirty="0"/>
            <a:t> </a:t>
          </a:r>
          <a:r>
            <a:rPr lang="en-US" sz="1600" i="1" u="none" dirty="0">
              <a:solidFill>
                <a:srgbClr val="0000FF"/>
              </a:solidFill>
            </a:rPr>
            <a:t>due to the </a:t>
          </a:r>
          <a:r>
            <a:rPr lang="en-GB" sz="1600" i="1" dirty="0">
              <a:solidFill>
                <a:srgbClr val="0000FF"/>
              </a:solidFill>
            </a:rPr>
            <a:t>early summer holidays of primary and secondary schools, EL-on-BP exercise   </a:t>
          </a:r>
          <a:br>
            <a:rPr lang="en-GB" sz="1600" i="1" dirty="0">
              <a:solidFill>
                <a:srgbClr val="0000FF"/>
              </a:solidFill>
            </a:rPr>
          </a:br>
          <a:r>
            <a:rPr lang="en-GB" sz="1600" i="1" dirty="0">
              <a:solidFill>
                <a:srgbClr val="0000FF"/>
              </a:solidFill>
            </a:rPr>
            <a:t>   became optional</a:t>
          </a:r>
          <a:br>
            <a:rPr lang="en-GB" sz="1600" i="1" dirty="0">
              <a:solidFill>
                <a:srgbClr val="0000FF"/>
              </a:solidFill>
            </a:rPr>
          </a:br>
          <a:endParaRPr lang="en-US" sz="1600" i="1" u="none" dirty="0">
            <a:solidFill>
              <a:srgbClr val="0000FF"/>
            </a:solidFill>
          </a:endParaRPr>
        </a:p>
      </dgm:t>
    </dgm:pt>
    <dgm:pt modelId="{D55F2F12-E308-496C-B5BE-440E80F7E2D3}" type="sibTrans" cxnId="{603D5ABA-502E-482A-BA93-57DF4F996F0F}">
      <dgm:prSet/>
      <dgm:spPr/>
      <dgm:t>
        <a:bodyPr/>
        <a:lstStyle/>
        <a:p>
          <a:endParaRPr lang="en-US"/>
        </a:p>
      </dgm:t>
    </dgm:pt>
    <dgm:pt modelId="{070E0F93-97B7-4564-89F3-7E852F404B0C}" type="parTrans" cxnId="{603D5ABA-502E-482A-BA93-57DF4F996F0F}">
      <dgm:prSet/>
      <dgm:spPr/>
      <dgm:t>
        <a:bodyPr/>
        <a:lstStyle/>
        <a:p>
          <a:endParaRPr lang="en-US"/>
        </a:p>
      </dgm:t>
    </dgm:pt>
    <dgm:pt modelId="{2B6491E0-29D6-49E3-A912-3815591ED2C6}">
      <dgm:prSet phldrT="[Text]" custT="1"/>
      <dgm:spPr>
        <a:solidFill>
          <a:schemeClr val="bg1">
            <a:lumMod val="85000"/>
            <a:alpha val="90000"/>
          </a:schemeClr>
        </a:solidFill>
        <a:ln>
          <a:solidFill>
            <a:schemeClr val="bg1">
              <a:lumMod val="85000"/>
            </a:schemeClr>
          </a:solidFill>
        </a:ln>
      </dgm:spPr>
      <dgm:t>
        <a:bodyPr/>
        <a:lstStyle/>
        <a:p>
          <a:r>
            <a:rPr lang="en-US" sz="1600" u="none" dirty="0"/>
            <a:t>CSL1035/GEM1038 Language Carnival (offered by </a:t>
          </a:r>
          <a:r>
            <a:rPr lang="en-US" sz="1600" b="1" u="none" dirty="0"/>
            <a:t>FHM</a:t>
          </a:r>
          <a:r>
            <a:rPr lang="en-US" sz="1600" u="none" dirty="0"/>
            <a:t>)</a:t>
          </a:r>
          <a:br>
            <a:rPr lang="en-US" sz="1600" u="none" dirty="0"/>
          </a:br>
          <a:r>
            <a:rPr lang="en-US" sz="1600" u="none" dirty="0">
              <a:solidFill>
                <a:srgbClr val="0070C0"/>
              </a:solidFill>
            </a:rPr>
            <a:t>-</a:t>
          </a:r>
          <a:r>
            <a:rPr lang="en-US" sz="1600" u="none" dirty="0"/>
            <a:t> </a:t>
          </a:r>
          <a:r>
            <a:rPr lang="en-GB" sz="1600" i="1" dirty="0">
              <a:solidFill>
                <a:srgbClr val="0000FF"/>
              </a:solidFill>
            </a:rPr>
            <a:t>BP students could complete the services before conducting BP due to the pandemic, BP </a:t>
          </a:r>
          <a:br>
            <a:rPr lang="en-GB" sz="1600" i="1" dirty="0">
              <a:solidFill>
                <a:srgbClr val="0000FF"/>
              </a:solidFill>
            </a:rPr>
          </a:br>
          <a:r>
            <a:rPr lang="en-GB" sz="1600" i="1" dirty="0">
              <a:solidFill>
                <a:srgbClr val="0000FF"/>
              </a:solidFill>
            </a:rPr>
            <a:t>   students did not hold the carnival during the BP period</a:t>
          </a:r>
          <a:endParaRPr lang="en-US" sz="1600" i="1" u="none" dirty="0">
            <a:solidFill>
              <a:srgbClr val="0000FF"/>
            </a:solidFill>
          </a:endParaRPr>
        </a:p>
      </dgm:t>
    </dgm:pt>
    <dgm:pt modelId="{2EDDB3D3-A3F5-4E3D-8EE8-244A436B334E}" type="parTrans" cxnId="{8D529484-6E9B-4EF4-A036-6A0A3196B980}">
      <dgm:prSet/>
      <dgm:spPr/>
      <dgm:t>
        <a:bodyPr/>
        <a:lstStyle/>
        <a:p>
          <a:endParaRPr lang="en-US"/>
        </a:p>
      </dgm:t>
    </dgm:pt>
    <dgm:pt modelId="{00A1E8B8-3600-4E40-8621-D6EA3DC81C4B}" type="sibTrans" cxnId="{8D529484-6E9B-4EF4-A036-6A0A3196B980}">
      <dgm:prSet/>
      <dgm:spPr/>
      <dgm:t>
        <a:bodyPr/>
        <a:lstStyle/>
        <a:p>
          <a:endParaRPr lang="en-US"/>
        </a:p>
      </dgm:t>
    </dgm:pt>
    <dgm:pt modelId="{2F0E9934-6881-4AF1-8133-4D6EA60ECC33}" type="pres">
      <dgm:prSet presAssocID="{04122398-56EF-4B6C-BA94-A2D629154B7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46E4B7D-30BA-44D8-ACF4-EB9F546B20A6}" type="pres">
      <dgm:prSet presAssocID="{8C5278BD-4453-46A3-B124-705D4F534FB7}" presName="root" presStyleCnt="0"/>
      <dgm:spPr/>
    </dgm:pt>
    <dgm:pt modelId="{32572947-A745-4ADC-82BD-29E477440F47}" type="pres">
      <dgm:prSet presAssocID="{8C5278BD-4453-46A3-B124-705D4F534FB7}" presName="rootComposite" presStyleCnt="0"/>
      <dgm:spPr/>
    </dgm:pt>
    <dgm:pt modelId="{270CBD28-1FA5-41F8-84A8-5DC12784E395}" type="pres">
      <dgm:prSet presAssocID="{8C5278BD-4453-46A3-B124-705D4F534FB7}" presName="rootText" presStyleLbl="node1" presStyleIdx="0" presStyleCnt="1" custScaleX="249033" custScaleY="56477"/>
      <dgm:spPr/>
    </dgm:pt>
    <dgm:pt modelId="{ACACA430-614D-44DF-8440-2F8AA2FE88C3}" type="pres">
      <dgm:prSet presAssocID="{8C5278BD-4453-46A3-B124-705D4F534FB7}" presName="rootConnector" presStyleLbl="node1" presStyleIdx="0" presStyleCnt="1"/>
      <dgm:spPr/>
    </dgm:pt>
    <dgm:pt modelId="{620CA864-F647-47AB-8203-C7945FCE0880}" type="pres">
      <dgm:prSet presAssocID="{8C5278BD-4453-46A3-B124-705D4F534FB7}" presName="childShape" presStyleCnt="0"/>
      <dgm:spPr/>
    </dgm:pt>
    <dgm:pt modelId="{F047049A-D676-42DD-A1CA-950CCB928AAD}" type="pres">
      <dgm:prSet presAssocID="{CC03B7E4-A2E6-45CB-9168-DA4610FFD2C2}" presName="Name13" presStyleLbl="parChTrans1D2" presStyleIdx="0" presStyleCnt="2"/>
      <dgm:spPr/>
    </dgm:pt>
    <dgm:pt modelId="{C024AFA1-B5EC-4815-93A4-B63AC8988B26}" type="pres">
      <dgm:prSet presAssocID="{87B76731-2730-4F81-A418-A8058A45B2FC}" presName="childText" presStyleLbl="bgAcc1" presStyleIdx="0" presStyleCnt="2" custScaleX="351095" custScaleY="131149" custLinFactNeighborX="1791" custLinFactNeighborY="-212">
        <dgm:presLayoutVars>
          <dgm:bulletEnabled val="1"/>
        </dgm:presLayoutVars>
      </dgm:prSet>
      <dgm:spPr/>
    </dgm:pt>
    <dgm:pt modelId="{C28B0F62-E3D5-45F4-92E1-BA1C946FA027}" type="pres">
      <dgm:prSet presAssocID="{08544F7F-45FD-47DE-9A09-CB1F3C033985}" presName="Name13" presStyleLbl="parChTrans1D2" presStyleIdx="1" presStyleCnt="2"/>
      <dgm:spPr/>
    </dgm:pt>
    <dgm:pt modelId="{61290C53-1C7F-42AE-8990-678FA3220D3F}" type="pres">
      <dgm:prSet presAssocID="{89F220DF-CF3F-47CB-9C31-3C79890AD740}" presName="childText" presStyleLbl="bgAcc1" presStyleIdx="1" presStyleCnt="2" custScaleX="351095" custScaleY="76363" custLinFactNeighborX="-298" custLinFactNeighborY="-5699">
        <dgm:presLayoutVars>
          <dgm:bulletEnabled val="1"/>
        </dgm:presLayoutVars>
      </dgm:prSet>
      <dgm:spPr/>
    </dgm:pt>
  </dgm:ptLst>
  <dgm:cxnLst>
    <dgm:cxn modelId="{8A79191E-EAE4-4FDF-9EF0-E34BB6F0ECD2}" type="presOf" srcId="{8C5278BD-4453-46A3-B124-705D4F534FB7}" destId="{ACACA430-614D-44DF-8440-2F8AA2FE88C3}" srcOrd="1" destOrd="0" presId="urn:microsoft.com/office/officeart/2005/8/layout/hierarchy3"/>
    <dgm:cxn modelId="{BDFBD029-61C4-417D-A559-B79B95F282B2}" srcId="{04122398-56EF-4B6C-BA94-A2D629154B70}" destId="{8C5278BD-4453-46A3-B124-705D4F534FB7}" srcOrd="0" destOrd="0" parTransId="{5416AAC2-BD02-49E7-B697-705CECAB436B}" sibTransId="{575930EA-FD8A-4DBD-9003-3B7E9F4880E2}"/>
    <dgm:cxn modelId="{C9F56331-AC33-4028-94BA-194991006A0C}" type="presOf" srcId="{CC03B7E4-A2E6-45CB-9168-DA4610FFD2C2}" destId="{F047049A-D676-42DD-A1CA-950CCB928AAD}" srcOrd="0" destOrd="0" presId="urn:microsoft.com/office/officeart/2005/8/layout/hierarchy3"/>
    <dgm:cxn modelId="{138E4C5F-C592-44AE-A9FD-16FB157CE784}" type="presOf" srcId="{2503B4ED-EEAE-4FD5-BCF2-775A905BF4A0}" destId="{C024AFA1-B5EC-4815-93A4-B63AC8988B26}" srcOrd="0" destOrd="1" presId="urn:microsoft.com/office/officeart/2005/8/layout/hierarchy3"/>
    <dgm:cxn modelId="{D07A4949-F47C-4183-A1AE-48BAE6B4CE77}" srcId="{8C5278BD-4453-46A3-B124-705D4F534FB7}" destId="{87B76731-2730-4F81-A418-A8058A45B2FC}" srcOrd="0" destOrd="0" parTransId="{CC03B7E4-A2E6-45CB-9168-DA4610FFD2C2}" sibTransId="{6DC3B949-4E26-4297-856A-16995F67311F}"/>
    <dgm:cxn modelId="{F0EBAA78-0FA9-4CE9-B870-BA2F921725B4}" type="presOf" srcId="{89F220DF-CF3F-47CB-9C31-3C79890AD740}" destId="{61290C53-1C7F-42AE-8990-678FA3220D3F}" srcOrd="0" destOrd="0" presId="urn:microsoft.com/office/officeart/2005/8/layout/hierarchy3"/>
    <dgm:cxn modelId="{8D529484-6E9B-4EF4-A036-6A0A3196B980}" srcId="{87B76731-2730-4F81-A418-A8058A45B2FC}" destId="{2B6491E0-29D6-49E3-A912-3815591ED2C6}" srcOrd="1" destOrd="0" parTransId="{2EDDB3D3-A3F5-4E3D-8EE8-244A436B334E}" sibTransId="{00A1E8B8-3600-4E40-8621-D6EA3DC81C4B}"/>
    <dgm:cxn modelId="{27C705A5-2E09-41D9-A6AC-10F32D58E84C}" srcId="{89F220DF-CF3F-47CB-9C31-3C79890AD740}" destId="{3F8323D8-7F24-48AC-8BA3-DD871248846C}" srcOrd="0" destOrd="0" parTransId="{24D7DF5A-930B-4E53-A7EA-AE431CA7D7B0}" sibTransId="{1F4ABE8E-F824-4EA9-8706-50A9D08B736D}"/>
    <dgm:cxn modelId="{5D3193AB-16DF-4C88-B872-A8007768374E}" srcId="{8C5278BD-4453-46A3-B124-705D4F534FB7}" destId="{89F220DF-CF3F-47CB-9C31-3C79890AD740}" srcOrd="1" destOrd="0" parTransId="{08544F7F-45FD-47DE-9A09-CB1F3C033985}" sibTransId="{270E1D82-A58F-4CDD-BB1D-1CEFBBBF1BD8}"/>
    <dgm:cxn modelId="{AD0101B2-2192-4BE4-9CD9-1723E2C447DC}" type="presOf" srcId="{87B76731-2730-4F81-A418-A8058A45B2FC}" destId="{C024AFA1-B5EC-4815-93A4-B63AC8988B26}" srcOrd="0" destOrd="0" presId="urn:microsoft.com/office/officeart/2005/8/layout/hierarchy3"/>
    <dgm:cxn modelId="{24F5D2B6-0EB5-4E9D-B38A-249B83C1719B}" type="presOf" srcId="{8C5278BD-4453-46A3-B124-705D4F534FB7}" destId="{270CBD28-1FA5-41F8-84A8-5DC12784E395}" srcOrd="0" destOrd="0" presId="urn:microsoft.com/office/officeart/2005/8/layout/hierarchy3"/>
    <dgm:cxn modelId="{4783E0B6-C3E6-480B-89A4-626FA2732502}" type="presOf" srcId="{04122398-56EF-4B6C-BA94-A2D629154B70}" destId="{2F0E9934-6881-4AF1-8133-4D6EA60ECC33}" srcOrd="0" destOrd="0" presId="urn:microsoft.com/office/officeart/2005/8/layout/hierarchy3"/>
    <dgm:cxn modelId="{BDCB29B8-0FA8-48CB-9669-72E59300D3B9}" type="presOf" srcId="{3F8323D8-7F24-48AC-8BA3-DD871248846C}" destId="{61290C53-1C7F-42AE-8990-678FA3220D3F}" srcOrd="0" destOrd="1" presId="urn:microsoft.com/office/officeart/2005/8/layout/hierarchy3"/>
    <dgm:cxn modelId="{603D5ABA-502E-482A-BA93-57DF4F996F0F}" srcId="{87B76731-2730-4F81-A418-A8058A45B2FC}" destId="{2503B4ED-EEAE-4FD5-BCF2-775A905BF4A0}" srcOrd="0" destOrd="0" parTransId="{070E0F93-97B7-4564-89F3-7E852F404B0C}" sibTransId="{D55F2F12-E308-496C-B5BE-440E80F7E2D3}"/>
    <dgm:cxn modelId="{6F98BEE8-0817-4678-83AD-AFF3D0B3F723}" type="presOf" srcId="{2B6491E0-29D6-49E3-A912-3815591ED2C6}" destId="{C024AFA1-B5EC-4815-93A4-B63AC8988B26}" srcOrd="0" destOrd="2" presId="urn:microsoft.com/office/officeart/2005/8/layout/hierarchy3"/>
    <dgm:cxn modelId="{39EFB8E9-0C0C-4912-845D-4AFB4A80D1AF}" type="presOf" srcId="{08544F7F-45FD-47DE-9A09-CB1F3C033985}" destId="{C28B0F62-E3D5-45F4-92E1-BA1C946FA027}" srcOrd="0" destOrd="0" presId="urn:microsoft.com/office/officeart/2005/8/layout/hierarchy3"/>
    <dgm:cxn modelId="{7761B58E-B132-427D-98EF-A9CF3FF63C0E}" type="presParOf" srcId="{2F0E9934-6881-4AF1-8133-4D6EA60ECC33}" destId="{346E4B7D-30BA-44D8-ACF4-EB9F546B20A6}" srcOrd="0" destOrd="0" presId="urn:microsoft.com/office/officeart/2005/8/layout/hierarchy3"/>
    <dgm:cxn modelId="{E97BECDF-4924-48BA-96F1-699465E0F9FD}" type="presParOf" srcId="{346E4B7D-30BA-44D8-ACF4-EB9F546B20A6}" destId="{32572947-A745-4ADC-82BD-29E477440F47}" srcOrd="0" destOrd="0" presId="urn:microsoft.com/office/officeart/2005/8/layout/hierarchy3"/>
    <dgm:cxn modelId="{E731218E-15B9-4E04-862B-FCFD6F7AFA10}" type="presParOf" srcId="{32572947-A745-4ADC-82BD-29E477440F47}" destId="{270CBD28-1FA5-41F8-84A8-5DC12784E395}" srcOrd="0" destOrd="0" presId="urn:microsoft.com/office/officeart/2005/8/layout/hierarchy3"/>
    <dgm:cxn modelId="{41545CE8-E073-40EE-BE1E-5A39F72C75F6}" type="presParOf" srcId="{32572947-A745-4ADC-82BD-29E477440F47}" destId="{ACACA430-614D-44DF-8440-2F8AA2FE88C3}" srcOrd="1" destOrd="0" presId="urn:microsoft.com/office/officeart/2005/8/layout/hierarchy3"/>
    <dgm:cxn modelId="{1A7AFBD7-2051-4813-8824-AD845F951626}" type="presParOf" srcId="{346E4B7D-30BA-44D8-ACF4-EB9F546B20A6}" destId="{620CA864-F647-47AB-8203-C7945FCE0880}" srcOrd="1" destOrd="0" presId="urn:microsoft.com/office/officeart/2005/8/layout/hierarchy3"/>
    <dgm:cxn modelId="{762276E7-0CDF-4A00-A5CD-1E4918AD7844}" type="presParOf" srcId="{620CA864-F647-47AB-8203-C7945FCE0880}" destId="{F047049A-D676-42DD-A1CA-950CCB928AAD}" srcOrd="0" destOrd="0" presId="urn:microsoft.com/office/officeart/2005/8/layout/hierarchy3"/>
    <dgm:cxn modelId="{8DC5D80F-A61D-4C31-9623-601CF9E7EFE8}" type="presParOf" srcId="{620CA864-F647-47AB-8203-C7945FCE0880}" destId="{C024AFA1-B5EC-4815-93A4-B63AC8988B26}" srcOrd="1" destOrd="0" presId="urn:microsoft.com/office/officeart/2005/8/layout/hierarchy3"/>
    <dgm:cxn modelId="{A3A6C5FC-7C66-459E-AC04-3F79BB96AF1C}" type="presParOf" srcId="{620CA864-F647-47AB-8203-C7945FCE0880}" destId="{C28B0F62-E3D5-45F4-92E1-BA1C946FA027}" srcOrd="2" destOrd="0" presId="urn:microsoft.com/office/officeart/2005/8/layout/hierarchy3"/>
    <dgm:cxn modelId="{E71F2292-86E5-4AD8-8D95-90B27A7CC50E}" type="presParOf" srcId="{620CA864-F647-47AB-8203-C7945FCE0880}" destId="{61290C53-1C7F-42AE-8990-678FA3220D3F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7EBEE5C-279A-4404-B52B-FCDB09664307}" type="doc">
      <dgm:prSet loTypeId="urn:microsoft.com/office/officeart/2005/8/layout/hList6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5C45821-CA91-487D-9935-E9E9301C865F}">
      <dgm:prSet phldrT="[Text]"/>
      <dgm:spPr>
        <a:solidFill>
          <a:srgbClr val="D28280"/>
        </a:solidFill>
      </dgm:spPr>
      <dgm:t>
        <a:bodyPr/>
        <a:lstStyle/>
        <a:p>
          <a:r>
            <a:rPr lang="en-US" dirty="0"/>
            <a:t>Grade distribution</a:t>
          </a:r>
        </a:p>
      </dgm:t>
    </dgm:pt>
    <dgm:pt modelId="{29675160-EEE1-45E9-A695-5BB4911422C2}" type="parTrans" cxnId="{567DC755-388D-49C9-B713-85EE71A5A39B}">
      <dgm:prSet/>
      <dgm:spPr/>
      <dgm:t>
        <a:bodyPr/>
        <a:lstStyle/>
        <a:p>
          <a:endParaRPr lang="en-US"/>
        </a:p>
      </dgm:t>
    </dgm:pt>
    <dgm:pt modelId="{3FA4286C-CF2B-4255-A605-62956163C5E6}" type="sibTrans" cxnId="{567DC755-388D-49C9-B713-85EE71A5A39B}">
      <dgm:prSet/>
      <dgm:spPr/>
      <dgm:t>
        <a:bodyPr/>
        <a:lstStyle/>
        <a:p>
          <a:endParaRPr lang="en-US"/>
        </a:p>
      </dgm:t>
    </dgm:pt>
    <dgm:pt modelId="{6D07A72F-8B24-45B5-874D-24F493AD9190}">
      <dgm:prSet phldrT="[Text]"/>
      <dgm:spPr>
        <a:solidFill>
          <a:srgbClr val="B0CA7C"/>
        </a:solidFill>
      </dgm:spPr>
      <dgm:t>
        <a:bodyPr/>
        <a:lstStyle/>
        <a:p>
          <a:r>
            <a:rPr lang="en-US" dirty="0"/>
            <a:t>SET</a:t>
          </a:r>
        </a:p>
      </dgm:t>
    </dgm:pt>
    <dgm:pt modelId="{12D3DB3D-FC87-4261-B2FC-7E3D12A24664}" type="parTrans" cxnId="{F42D2BC2-B09C-4894-8C19-CCFF7A74D895}">
      <dgm:prSet/>
      <dgm:spPr/>
      <dgm:t>
        <a:bodyPr/>
        <a:lstStyle/>
        <a:p>
          <a:endParaRPr lang="en-US"/>
        </a:p>
      </dgm:t>
    </dgm:pt>
    <dgm:pt modelId="{BD5A6FD3-7EEB-43A7-92E3-20989451F78F}" type="sibTrans" cxnId="{F42D2BC2-B09C-4894-8C19-CCFF7A74D895}">
      <dgm:prSet/>
      <dgm:spPr/>
      <dgm:t>
        <a:bodyPr/>
        <a:lstStyle/>
        <a:p>
          <a:endParaRPr lang="en-US"/>
        </a:p>
      </dgm:t>
    </dgm:pt>
    <dgm:pt modelId="{2C45D081-BEA7-45E4-9B50-CAB1FC9EC11F}">
      <dgm:prSet phldrT="[Text]"/>
      <dgm:spPr>
        <a:solidFill>
          <a:srgbClr val="9F8AB8"/>
        </a:solidFill>
      </dgm:spPr>
      <dgm:t>
        <a:bodyPr/>
        <a:lstStyle/>
        <a:p>
          <a:r>
            <a:rPr lang="en-US" dirty="0"/>
            <a:t>Questionnaire</a:t>
          </a:r>
        </a:p>
      </dgm:t>
    </dgm:pt>
    <dgm:pt modelId="{EC164C8A-06F6-4CD7-AF56-1B678496633E}" type="parTrans" cxnId="{7732E5CD-B494-402A-AED2-75F5F6714FB3}">
      <dgm:prSet/>
      <dgm:spPr/>
      <dgm:t>
        <a:bodyPr/>
        <a:lstStyle/>
        <a:p>
          <a:endParaRPr lang="en-US"/>
        </a:p>
      </dgm:t>
    </dgm:pt>
    <dgm:pt modelId="{12FBCAE9-D4FC-49E5-980C-606CD3E83391}" type="sibTrans" cxnId="{7732E5CD-B494-402A-AED2-75F5F6714FB3}">
      <dgm:prSet/>
      <dgm:spPr/>
      <dgm:t>
        <a:bodyPr/>
        <a:lstStyle/>
        <a:p>
          <a:endParaRPr lang="en-US"/>
        </a:p>
      </dgm:t>
    </dgm:pt>
    <dgm:pt modelId="{DA415876-747B-4006-A653-0FB4C8847C68}">
      <dgm:prSet phldrT="[Text]"/>
      <dgm:spPr>
        <a:solidFill>
          <a:srgbClr val="64B7CE"/>
        </a:solidFill>
      </dgm:spPr>
      <dgm:t>
        <a:bodyPr/>
        <a:lstStyle/>
        <a:p>
          <a:r>
            <a:rPr lang="en-US" dirty="0"/>
            <a:t>Student focus group interview</a:t>
          </a:r>
        </a:p>
      </dgm:t>
    </dgm:pt>
    <dgm:pt modelId="{D45CE1A2-B94D-4E41-B0B8-8ABA5FB4AD55}" type="parTrans" cxnId="{A8797286-87BC-46D6-BB01-01C63CC6415D}">
      <dgm:prSet/>
      <dgm:spPr/>
      <dgm:t>
        <a:bodyPr/>
        <a:lstStyle/>
        <a:p>
          <a:endParaRPr lang="en-US"/>
        </a:p>
      </dgm:t>
    </dgm:pt>
    <dgm:pt modelId="{ED17B4F7-5EBD-479F-B9E6-CC0F2AC50176}" type="sibTrans" cxnId="{A8797286-87BC-46D6-BB01-01C63CC6415D}">
      <dgm:prSet/>
      <dgm:spPr/>
      <dgm:t>
        <a:bodyPr/>
        <a:lstStyle/>
        <a:p>
          <a:endParaRPr lang="en-US"/>
        </a:p>
      </dgm:t>
    </dgm:pt>
    <dgm:pt modelId="{05575EBA-CB94-4C83-8AE6-71953A095563}">
      <dgm:prSet phldrT="[Text]"/>
      <dgm:spPr>
        <a:solidFill>
          <a:srgbClr val="F9AD6F"/>
        </a:solidFill>
      </dgm:spPr>
      <dgm:t>
        <a:bodyPr/>
        <a:lstStyle/>
        <a:p>
          <a:r>
            <a:rPr lang="en-US" dirty="0"/>
            <a:t>Lecturer focus group interview</a:t>
          </a:r>
        </a:p>
      </dgm:t>
    </dgm:pt>
    <dgm:pt modelId="{01ED61FC-2A46-47A0-92E4-620E8B06D64F}" type="parTrans" cxnId="{A8B1A0A6-BAD1-4C03-9D42-B539E4D565E8}">
      <dgm:prSet/>
      <dgm:spPr/>
      <dgm:t>
        <a:bodyPr/>
        <a:lstStyle/>
        <a:p>
          <a:endParaRPr lang="en-US"/>
        </a:p>
      </dgm:t>
    </dgm:pt>
    <dgm:pt modelId="{59935D4C-A744-403A-A211-8DF45AEF28D7}" type="sibTrans" cxnId="{A8B1A0A6-BAD1-4C03-9D42-B539E4D565E8}">
      <dgm:prSet/>
      <dgm:spPr/>
      <dgm:t>
        <a:bodyPr/>
        <a:lstStyle/>
        <a:p>
          <a:endParaRPr lang="en-US"/>
        </a:p>
      </dgm:t>
    </dgm:pt>
    <dgm:pt modelId="{3BD9EDEA-9D7C-4948-A1F5-B0C6DC80986E}" type="pres">
      <dgm:prSet presAssocID="{F7EBEE5C-279A-4404-B52B-FCDB09664307}" presName="Name0" presStyleCnt="0">
        <dgm:presLayoutVars>
          <dgm:dir/>
          <dgm:resizeHandles val="exact"/>
        </dgm:presLayoutVars>
      </dgm:prSet>
      <dgm:spPr/>
    </dgm:pt>
    <dgm:pt modelId="{6B92F5A8-7550-45B7-ADBC-8276D3713354}" type="pres">
      <dgm:prSet presAssocID="{05C45821-CA91-487D-9935-E9E9301C865F}" presName="node" presStyleLbl="node1" presStyleIdx="0" presStyleCnt="5">
        <dgm:presLayoutVars>
          <dgm:bulletEnabled val="1"/>
        </dgm:presLayoutVars>
      </dgm:prSet>
      <dgm:spPr/>
    </dgm:pt>
    <dgm:pt modelId="{0AC12EC1-CB85-4B7C-BDE8-201E9038C25F}" type="pres">
      <dgm:prSet presAssocID="{3FA4286C-CF2B-4255-A605-62956163C5E6}" presName="sibTrans" presStyleCnt="0"/>
      <dgm:spPr/>
    </dgm:pt>
    <dgm:pt modelId="{DB40AD4F-2018-43CA-9408-8BD29A85014D}" type="pres">
      <dgm:prSet presAssocID="{6D07A72F-8B24-45B5-874D-24F493AD9190}" presName="node" presStyleLbl="node1" presStyleIdx="1" presStyleCnt="5">
        <dgm:presLayoutVars>
          <dgm:bulletEnabled val="1"/>
        </dgm:presLayoutVars>
      </dgm:prSet>
      <dgm:spPr/>
    </dgm:pt>
    <dgm:pt modelId="{103AF71F-60E5-4075-BBE4-CE07D141C087}" type="pres">
      <dgm:prSet presAssocID="{BD5A6FD3-7EEB-43A7-92E3-20989451F78F}" presName="sibTrans" presStyleCnt="0"/>
      <dgm:spPr/>
    </dgm:pt>
    <dgm:pt modelId="{5F277F2E-1D19-4FAB-9C82-673689524C70}" type="pres">
      <dgm:prSet presAssocID="{2C45D081-BEA7-45E4-9B50-CAB1FC9EC11F}" presName="node" presStyleLbl="node1" presStyleIdx="2" presStyleCnt="5">
        <dgm:presLayoutVars>
          <dgm:bulletEnabled val="1"/>
        </dgm:presLayoutVars>
      </dgm:prSet>
      <dgm:spPr/>
    </dgm:pt>
    <dgm:pt modelId="{039CF0D7-6375-420D-B304-555298C3A5B4}" type="pres">
      <dgm:prSet presAssocID="{12FBCAE9-D4FC-49E5-980C-606CD3E83391}" presName="sibTrans" presStyleCnt="0"/>
      <dgm:spPr/>
    </dgm:pt>
    <dgm:pt modelId="{F675D885-89C9-4956-A75F-439061EE1F67}" type="pres">
      <dgm:prSet presAssocID="{DA415876-747B-4006-A653-0FB4C8847C68}" presName="node" presStyleLbl="node1" presStyleIdx="3" presStyleCnt="5">
        <dgm:presLayoutVars>
          <dgm:bulletEnabled val="1"/>
        </dgm:presLayoutVars>
      </dgm:prSet>
      <dgm:spPr/>
    </dgm:pt>
    <dgm:pt modelId="{8BDF8C63-FA71-447E-B0F1-7B0A016B6E0B}" type="pres">
      <dgm:prSet presAssocID="{ED17B4F7-5EBD-479F-B9E6-CC0F2AC50176}" presName="sibTrans" presStyleCnt="0"/>
      <dgm:spPr/>
    </dgm:pt>
    <dgm:pt modelId="{6AF038DD-F12C-4596-B02B-1B2F4E0AFE4D}" type="pres">
      <dgm:prSet presAssocID="{05575EBA-CB94-4C83-8AE6-71953A095563}" presName="node" presStyleLbl="node1" presStyleIdx="4" presStyleCnt="5">
        <dgm:presLayoutVars>
          <dgm:bulletEnabled val="1"/>
        </dgm:presLayoutVars>
      </dgm:prSet>
      <dgm:spPr/>
    </dgm:pt>
  </dgm:ptLst>
  <dgm:cxnLst>
    <dgm:cxn modelId="{36603B0D-DE3E-486D-A66D-2B9C29EE9C30}" type="presOf" srcId="{05575EBA-CB94-4C83-8AE6-71953A095563}" destId="{6AF038DD-F12C-4596-B02B-1B2F4E0AFE4D}" srcOrd="0" destOrd="0" presId="urn:microsoft.com/office/officeart/2005/8/layout/hList6"/>
    <dgm:cxn modelId="{9DF12934-85F2-4D6F-AA45-960175F9BF90}" type="presOf" srcId="{F7EBEE5C-279A-4404-B52B-FCDB09664307}" destId="{3BD9EDEA-9D7C-4948-A1F5-B0C6DC80986E}" srcOrd="0" destOrd="0" presId="urn:microsoft.com/office/officeart/2005/8/layout/hList6"/>
    <dgm:cxn modelId="{D71A6B72-698D-49C1-BE28-B73FACD940FC}" type="presOf" srcId="{DA415876-747B-4006-A653-0FB4C8847C68}" destId="{F675D885-89C9-4956-A75F-439061EE1F67}" srcOrd="0" destOrd="0" presId="urn:microsoft.com/office/officeart/2005/8/layout/hList6"/>
    <dgm:cxn modelId="{88EFC175-80F3-430C-BDD8-1F90F2C44FEB}" type="presOf" srcId="{6D07A72F-8B24-45B5-874D-24F493AD9190}" destId="{DB40AD4F-2018-43CA-9408-8BD29A85014D}" srcOrd="0" destOrd="0" presId="urn:microsoft.com/office/officeart/2005/8/layout/hList6"/>
    <dgm:cxn modelId="{567DC755-388D-49C9-B713-85EE71A5A39B}" srcId="{F7EBEE5C-279A-4404-B52B-FCDB09664307}" destId="{05C45821-CA91-487D-9935-E9E9301C865F}" srcOrd="0" destOrd="0" parTransId="{29675160-EEE1-45E9-A695-5BB4911422C2}" sibTransId="{3FA4286C-CF2B-4255-A605-62956163C5E6}"/>
    <dgm:cxn modelId="{DEA97D7C-A960-4B7F-9398-5E3E39400CE1}" type="presOf" srcId="{05C45821-CA91-487D-9935-E9E9301C865F}" destId="{6B92F5A8-7550-45B7-ADBC-8276D3713354}" srcOrd="0" destOrd="0" presId="urn:microsoft.com/office/officeart/2005/8/layout/hList6"/>
    <dgm:cxn modelId="{A8797286-87BC-46D6-BB01-01C63CC6415D}" srcId="{F7EBEE5C-279A-4404-B52B-FCDB09664307}" destId="{DA415876-747B-4006-A653-0FB4C8847C68}" srcOrd="3" destOrd="0" parTransId="{D45CE1A2-B94D-4E41-B0B8-8ABA5FB4AD55}" sibTransId="{ED17B4F7-5EBD-479F-B9E6-CC0F2AC50176}"/>
    <dgm:cxn modelId="{CA11D89A-9A9B-4E35-B589-1EAEB7376CFB}" type="presOf" srcId="{2C45D081-BEA7-45E4-9B50-CAB1FC9EC11F}" destId="{5F277F2E-1D19-4FAB-9C82-673689524C70}" srcOrd="0" destOrd="0" presId="urn:microsoft.com/office/officeart/2005/8/layout/hList6"/>
    <dgm:cxn modelId="{A8B1A0A6-BAD1-4C03-9D42-B539E4D565E8}" srcId="{F7EBEE5C-279A-4404-B52B-FCDB09664307}" destId="{05575EBA-CB94-4C83-8AE6-71953A095563}" srcOrd="4" destOrd="0" parTransId="{01ED61FC-2A46-47A0-92E4-620E8B06D64F}" sibTransId="{59935D4C-A744-403A-A211-8DF45AEF28D7}"/>
    <dgm:cxn modelId="{F42D2BC2-B09C-4894-8C19-CCFF7A74D895}" srcId="{F7EBEE5C-279A-4404-B52B-FCDB09664307}" destId="{6D07A72F-8B24-45B5-874D-24F493AD9190}" srcOrd="1" destOrd="0" parTransId="{12D3DB3D-FC87-4261-B2FC-7E3D12A24664}" sibTransId="{BD5A6FD3-7EEB-43A7-92E3-20989451F78F}"/>
    <dgm:cxn modelId="{7732E5CD-B494-402A-AED2-75F5F6714FB3}" srcId="{F7EBEE5C-279A-4404-B52B-FCDB09664307}" destId="{2C45D081-BEA7-45E4-9B50-CAB1FC9EC11F}" srcOrd="2" destOrd="0" parTransId="{EC164C8A-06F6-4CD7-AF56-1B678496633E}" sibTransId="{12FBCAE9-D4FC-49E5-980C-606CD3E83391}"/>
    <dgm:cxn modelId="{2E8F2C89-9907-4750-8307-036107517334}" type="presParOf" srcId="{3BD9EDEA-9D7C-4948-A1F5-B0C6DC80986E}" destId="{6B92F5A8-7550-45B7-ADBC-8276D3713354}" srcOrd="0" destOrd="0" presId="urn:microsoft.com/office/officeart/2005/8/layout/hList6"/>
    <dgm:cxn modelId="{75B2D95F-29AE-4E07-A76F-D6AB3B4468C7}" type="presParOf" srcId="{3BD9EDEA-9D7C-4948-A1F5-B0C6DC80986E}" destId="{0AC12EC1-CB85-4B7C-BDE8-201E9038C25F}" srcOrd="1" destOrd="0" presId="urn:microsoft.com/office/officeart/2005/8/layout/hList6"/>
    <dgm:cxn modelId="{E10DCC31-3412-42D9-9C00-456B8F072E55}" type="presParOf" srcId="{3BD9EDEA-9D7C-4948-A1F5-B0C6DC80986E}" destId="{DB40AD4F-2018-43CA-9408-8BD29A85014D}" srcOrd="2" destOrd="0" presId="urn:microsoft.com/office/officeart/2005/8/layout/hList6"/>
    <dgm:cxn modelId="{6793549C-A276-4E5B-BBEF-FACC9DE26ECB}" type="presParOf" srcId="{3BD9EDEA-9D7C-4948-A1F5-B0C6DC80986E}" destId="{103AF71F-60E5-4075-BBE4-CE07D141C087}" srcOrd="3" destOrd="0" presId="urn:microsoft.com/office/officeart/2005/8/layout/hList6"/>
    <dgm:cxn modelId="{AB088188-AE09-448D-A470-684ECCA71459}" type="presParOf" srcId="{3BD9EDEA-9D7C-4948-A1F5-B0C6DC80986E}" destId="{5F277F2E-1D19-4FAB-9C82-673689524C70}" srcOrd="4" destOrd="0" presId="urn:microsoft.com/office/officeart/2005/8/layout/hList6"/>
    <dgm:cxn modelId="{37037D82-61F2-4EE3-B008-F793FBB385A4}" type="presParOf" srcId="{3BD9EDEA-9D7C-4948-A1F5-B0C6DC80986E}" destId="{039CF0D7-6375-420D-B304-555298C3A5B4}" srcOrd="5" destOrd="0" presId="urn:microsoft.com/office/officeart/2005/8/layout/hList6"/>
    <dgm:cxn modelId="{2669C22A-7D8E-49E3-BDEF-BE0D1B88F8A0}" type="presParOf" srcId="{3BD9EDEA-9D7C-4948-A1F5-B0C6DC80986E}" destId="{F675D885-89C9-4956-A75F-439061EE1F67}" srcOrd="6" destOrd="0" presId="urn:microsoft.com/office/officeart/2005/8/layout/hList6"/>
    <dgm:cxn modelId="{94F260E5-F26A-41BB-BD1F-D8578666E52D}" type="presParOf" srcId="{3BD9EDEA-9D7C-4948-A1F5-B0C6DC80986E}" destId="{8BDF8C63-FA71-447E-B0F1-7B0A016B6E0B}" srcOrd="7" destOrd="0" presId="urn:microsoft.com/office/officeart/2005/8/layout/hList6"/>
    <dgm:cxn modelId="{0E8BE32B-F0FE-4323-9076-B10FCDC6517A}" type="presParOf" srcId="{3BD9EDEA-9D7C-4948-A1F5-B0C6DC80986E}" destId="{6AF038DD-F12C-4596-B02B-1B2F4E0AFE4D}" srcOrd="8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8D32A96-4F68-41A3-B96E-917E6D5E3607}" type="doc">
      <dgm:prSet loTypeId="urn:microsoft.com/office/officeart/2005/8/layout/hList6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76D1071-E23D-4DCE-BF7F-A091CDF776B8}" type="pres">
      <dgm:prSet presAssocID="{68D32A96-4F68-41A3-B96E-917E6D5E3607}" presName="Name0" presStyleCnt="0">
        <dgm:presLayoutVars>
          <dgm:dir/>
          <dgm:resizeHandles val="exact"/>
        </dgm:presLayoutVars>
      </dgm:prSet>
      <dgm:spPr/>
    </dgm:pt>
  </dgm:ptLst>
  <dgm:cxnLst>
    <dgm:cxn modelId="{8691BEF2-370F-4B3F-A16C-69C4759F1C4F}" type="presOf" srcId="{68D32A96-4F68-41A3-B96E-917E6D5E3607}" destId="{176D1071-E23D-4DCE-BF7F-A091CDF776B8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8D32A96-4F68-41A3-B96E-917E6D5E3607}" type="doc">
      <dgm:prSet loTypeId="urn:microsoft.com/office/officeart/2005/8/layout/hList6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64D2C85-6F59-4DF9-943E-5D8DF924C85D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dirty="0">
              <a:solidFill>
                <a:schemeClr val="tx1">
                  <a:lumMod val="95000"/>
                  <a:lumOff val="5000"/>
                </a:schemeClr>
              </a:solidFill>
            </a:rPr>
            <a:t>Implementation of 3-cp ELCs on E&amp;I </a:t>
          </a:r>
        </a:p>
        <a:p>
          <a:r>
            <a:rPr lang="en-US" i="1" dirty="0">
              <a:solidFill>
                <a:schemeClr val="bg1">
                  <a:lumMod val="50000"/>
                </a:schemeClr>
              </a:solidFill>
            </a:rPr>
            <a:t>(for FYFD </a:t>
          </a:r>
          <a:r>
            <a:rPr lang="en-US" i="1" dirty="0" err="1">
              <a:solidFill>
                <a:schemeClr val="bg1">
                  <a:lumMod val="50000"/>
                </a:schemeClr>
              </a:solidFill>
            </a:rPr>
            <a:t>programmes</a:t>
          </a:r>
          <a:r>
            <a:rPr lang="en-US" i="1" dirty="0">
              <a:solidFill>
                <a:schemeClr val="bg1">
                  <a:lumMod val="50000"/>
                </a:schemeClr>
              </a:solidFill>
            </a:rPr>
            <a:t>)</a:t>
          </a:r>
        </a:p>
      </dgm:t>
    </dgm:pt>
    <dgm:pt modelId="{FF414BAD-C0A7-44BB-BDC1-A92AE48A7F17}" type="parTrans" cxnId="{46708C22-2ACD-4473-8F16-56CDA2FA3C76}">
      <dgm:prSet/>
      <dgm:spPr/>
      <dgm:t>
        <a:bodyPr/>
        <a:lstStyle/>
        <a:p>
          <a:endParaRPr lang="en-US"/>
        </a:p>
      </dgm:t>
    </dgm:pt>
    <dgm:pt modelId="{35330728-527F-43A6-9E6D-47689EF32F1C}" type="sibTrans" cxnId="{46708C22-2ACD-4473-8F16-56CDA2FA3C76}">
      <dgm:prSet/>
      <dgm:spPr/>
      <dgm:t>
        <a:bodyPr/>
        <a:lstStyle/>
        <a:p>
          <a:endParaRPr lang="en-US"/>
        </a:p>
      </dgm:t>
    </dgm:pt>
    <dgm:pt modelId="{176D1071-E23D-4DCE-BF7F-A091CDF776B8}" type="pres">
      <dgm:prSet presAssocID="{68D32A96-4F68-41A3-B96E-917E6D5E3607}" presName="Name0" presStyleCnt="0">
        <dgm:presLayoutVars>
          <dgm:dir/>
          <dgm:resizeHandles val="exact"/>
        </dgm:presLayoutVars>
      </dgm:prSet>
      <dgm:spPr/>
    </dgm:pt>
    <dgm:pt modelId="{4D637368-429A-4E29-9487-D799B7F1C623}" type="pres">
      <dgm:prSet presAssocID="{664D2C85-6F59-4DF9-943E-5D8DF924C85D}" presName="node" presStyleLbl="node1" presStyleIdx="0" presStyleCnt="1">
        <dgm:presLayoutVars>
          <dgm:bulletEnabled val="1"/>
        </dgm:presLayoutVars>
      </dgm:prSet>
      <dgm:spPr>
        <a:prstGeom prst="plaque">
          <a:avLst/>
        </a:prstGeom>
      </dgm:spPr>
    </dgm:pt>
  </dgm:ptLst>
  <dgm:cxnLst>
    <dgm:cxn modelId="{46708C22-2ACD-4473-8F16-56CDA2FA3C76}" srcId="{68D32A96-4F68-41A3-B96E-917E6D5E3607}" destId="{664D2C85-6F59-4DF9-943E-5D8DF924C85D}" srcOrd="0" destOrd="0" parTransId="{FF414BAD-C0A7-44BB-BDC1-A92AE48A7F17}" sibTransId="{35330728-527F-43A6-9E6D-47689EF32F1C}"/>
    <dgm:cxn modelId="{45F9138D-CEBF-4458-92E1-CDEB2E5676D6}" type="presOf" srcId="{664D2C85-6F59-4DF9-943E-5D8DF924C85D}" destId="{4D637368-429A-4E29-9487-D799B7F1C623}" srcOrd="0" destOrd="0" presId="urn:microsoft.com/office/officeart/2005/8/layout/hList6"/>
    <dgm:cxn modelId="{8691BEF2-370F-4B3F-A16C-69C4759F1C4F}" type="presOf" srcId="{68D32A96-4F68-41A3-B96E-917E6D5E3607}" destId="{176D1071-E23D-4DCE-BF7F-A091CDF776B8}" srcOrd="0" destOrd="0" presId="urn:microsoft.com/office/officeart/2005/8/layout/hList6"/>
    <dgm:cxn modelId="{C7730612-1D98-4031-A223-ACF699E64066}" type="presParOf" srcId="{176D1071-E23D-4DCE-BF7F-A091CDF776B8}" destId="{4D637368-429A-4E29-9487-D799B7F1C623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76F1CE-3C3E-4F32-94D8-9708443CD426}">
      <dsp:nvSpPr>
        <dsp:cNvPr id="0" name=""/>
        <dsp:cNvSpPr/>
      </dsp:nvSpPr>
      <dsp:spPr>
        <a:xfrm>
          <a:off x="1177" y="1353146"/>
          <a:ext cx="1929343" cy="1929343"/>
        </a:xfrm>
        <a:prstGeom prst="ellipse">
          <a:avLst/>
        </a:prstGeom>
        <a:solidFill>
          <a:srgbClr val="77777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Observations on the alternative</a:t>
          </a:r>
          <a:r>
            <a:rPr lang="en-US" sz="1800" kern="1200" baseline="0" dirty="0"/>
            <a:t> arrangements for EL under the pandemic</a:t>
          </a:r>
          <a:endParaRPr lang="en-US" sz="1800" kern="1200" dirty="0"/>
        </a:p>
      </dsp:txBody>
      <dsp:txXfrm>
        <a:off x="283723" y="1635692"/>
        <a:ext cx="1364251" cy="1364251"/>
      </dsp:txXfrm>
    </dsp:sp>
    <dsp:sp modelId="{9755572C-ED78-48D9-8BBD-4C4C44618596}">
      <dsp:nvSpPr>
        <dsp:cNvPr id="0" name=""/>
        <dsp:cNvSpPr/>
      </dsp:nvSpPr>
      <dsp:spPr>
        <a:xfrm>
          <a:off x="1930521" y="1353146"/>
          <a:ext cx="1929343" cy="1929343"/>
        </a:xfrm>
        <a:prstGeom prst="ellipse">
          <a:avLst/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2</a:t>
          </a:r>
          <a:r>
            <a:rPr lang="en-US" sz="1800" kern="1200" baseline="30000" dirty="0"/>
            <a:t>nd</a:t>
          </a:r>
          <a:r>
            <a:rPr lang="en-US" sz="1800" kern="1200" dirty="0"/>
            <a:t> EL-on-BP pilot exercise (under pandemic)</a:t>
          </a:r>
        </a:p>
      </dsp:txBody>
      <dsp:txXfrm>
        <a:off x="2213067" y="1635692"/>
        <a:ext cx="1364251" cy="1364251"/>
      </dsp:txXfrm>
    </dsp:sp>
    <dsp:sp modelId="{515253D2-D88D-429A-BFFC-B2B7A3D234B9}">
      <dsp:nvSpPr>
        <dsp:cNvPr id="0" name=""/>
        <dsp:cNvSpPr/>
      </dsp:nvSpPr>
      <dsp:spPr>
        <a:xfrm>
          <a:off x="3859864" y="1353146"/>
          <a:ext cx="1929343" cy="1929343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Students’ preferences of EL activities</a:t>
          </a:r>
        </a:p>
      </dsp:txBody>
      <dsp:txXfrm>
        <a:off x="4142410" y="1635692"/>
        <a:ext cx="1364251" cy="1364251"/>
      </dsp:txXfrm>
    </dsp:sp>
    <dsp:sp modelId="{771EA759-8186-4733-846E-5A134CD6AE72}">
      <dsp:nvSpPr>
        <dsp:cNvPr id="0" name=""/>
        <dsp:cNvSpPr/>
      </dsp:nvSpPr>
      <dsp:spPr>
        <a:xfrm>
          <a:off x="5789207" y="1353146"/>
          <a:ext cx="1929343" cy="1929343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Way forward</a:t>
          </a:r>
        </a:p>
      </dsp:txBody>
      <dsp:txXfrm>
        <a:off x="6071753" y="1635692"/>
        <a:ext cx="1364251" cy="1364251"/>
      </dsp:txXfrm>
    </dsp:sp>
    <dsp:sp modelId="{D7F49853-2E00-410E-B90D-90547F3355C9}">
      <dsp:nvSpPr>
        <dsp:cNvPr id="0" name=""/>
        <dsp:cNvSpPr/>
      </dsp:nvSpPr>
      <dsp:spPr>
        <a:xfrm>
          <a:off x="7718550" y="1353146"/>
          <a:ext cx="1929343" cy="1929343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Q&amp;A</a:t>
          </a:r>
        </a:p>
      </dsp:txBody>
      <dsp:txXfrm>
        <a:off x="8001096" y="1635692"/>
        <a:ext cx="1364251" cy="136425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FDC708-FF88-44B8-94F6-B3106EE41A18}">
      <dsp:nvSpPr>
        <dsp:cNvPr id="0" name=""/>
        <dsp:cNvSpPr/>
      </dsp:nvSpPr>
      <dsp:spPr>
        <a:xfrm rot="16200000">
          <a:off x="665753" y="-665753"/>
          <a:ext cx="5418667" cy="6750174"/>
        </a:xfrm>
        <a:prstGeom prst="cloud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0" rIns="247650" bIns="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>
              <a:solidFill>
                <a:schemeClr val="tx1">
                  <a:lumMod val="95000"/>
                  <a:lumOff val="5000"/>
                </a:schemeClr>
              </a:solidFill>
            </a:rPr>
            <a:t>EL with overseas elements pilot</a:t>
          </a:r>
        </a:p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i="1" kern="1200" dirty="0">
              <a:solidFill>
                <a:schemeClr val="bg1">
                  <a:lumMod val="50000"/>
                </a:schemeClr>
              </a:solidFill>
            </a:rPr>
            <a:t>*subject to students’ enrollment &amp; development of pandemic</a:t>
          </a:r>
        </a:p>
      </dsp:txBody>
      <dsp:txXfrm rot="5400000">
        <a:off x="1019401" y="1132150"/>
        <a:ext cx="4398551" cy="35396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3EC6EE-7003-47C0-A54B-8D570E08E6E9}">
      <dsp:nvSpPr>
        <dsp:cNvPr id="0" name=""/>
        <dsp:cNvSpPr/>
      </dsp:nvSpPr>
      <dsp:spPr>
        <a:xfrm>
          <a:off x="4208281" y="2313329"/>
          <a:ext cx="2667653" cy="26604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Examples of alternative  arrangement</a:t>
          </a:r>
        </a:p>
      </dsp:txBody>
      <dsp:txXfrm>
        <a:off x="4598950" y="2702944"/>
        <a:ext cx="1886315" cy="1881227"/>
      </dsp:txXfrm>
    </dsp:sp>
    <dsp:sp modelId="{ECCB00EE-24C8-45B0-94C3-AEF320BC3F66}">
      <dsp:nvSpPr>
        <dsp:cNvPr id="0" name=""/>
        <dsp:cNvSpPr/>
      </dsp:nvSpPr>
      <dsp:spPr>
        <a:xfrm rot="16058706">
          <a:off x="5239019" y="2061696"/>
          <a:ext cx="477251" cy="28652"/>
        </a:xfrm>
        <a:custGeom>
          <a:avLst/>
          <a:gdLst/>
          <a:ahLst/>
          <a:cxnLst/>
          <a:rect l="0" t="0" r="0" b="0"/>
          <a:pathLst>
            <a:path>
              <a:moveTo>
                <a:pt x="0" y="14326"/>
              </a:moveTo>
              <a:lnTo>
                <a:pt x="477251" y="1432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5465713" y="2064091"/>
        <a:ext cx="23862" cy="23862"/>
      </dsp:txXfrm>
    </dsp:sp>
    <dsp:sp modelId="{4EEAAA63-DA74-43BC-A0E7-9F5CAD12636D}">
      <dsp:nvSpPr>
        <dsp:cNvPr id="0" name=""/>
        <dsp:cNvSpPr/>
      </dsp:nvSpPr>
      <dsp:spPr>
        <a:xfrm>
          <a:off x="4467711" y="-82901"/>
          <a:ext cx="1921311" cy="192131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Implement EL activities on Zoom</a:t>
          </a:r>
        </a:p>
      </dsp:txBody>
      <dsp:txXfrm>
        <a:off x="4749080" y="198468"/>
        <a:ext cx="1358573" cy="1358573"/>
      </dsp:txXfrm>
    </dsp:sp>
    <dsp:sp modelId="{1D040A16-B72E-4AA9-A7D5-685C82CF859C}">
      <dsp:nvSpPr>
        <dsp:cNvPr id="0" name=""/>
        <dsp:cNvSpPr/>
      </dsp:nvSpPr>
      <dsp:spPr>
        <a:xfrm rot="19861869">
          <a:off x="6557199" y="2398667"/>
          <a:ext cx="2415510" cy="28652"/>
        </a:xfrm>
        <a:custGeom>
          <a:avLst/>
          <a:gdLst/>
          <a:ahLst/>
          <a:cxnLst/>
          <a:rect l="0" t="0" r="0" b="0"/>
          <a:pathLst>
            <a:path>
              <a:moveTo>
                <a:pt x="0" y="14326"/>
              </a:moveTo>
              <a:lnTo>
                <a:pt x="2415510" y="1432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7704567" y="2352605"/>
        <a:ext cx="120775" cy="120775"/>
      </dsp:txXfrm>
    </dsp:sp>
    <dsp:sp modelId="{8C628125-5CF0-4373-9BF7-9F234F00DB22}">
      <dsp:nvSpPr>
        <dsp:cNvPr id="0" name=""/>
        <dsp:cNvSpPr/>
      </dsp:nvSpPr>
      <dsp:spPr>
        <a:xfrm>
          <a:off x="8701405" y="402102"/>
          <a:ext cx="1921311" cy="192131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Postponing activity implementation period</a:t>
          </a:r>
        </a:p>
      </dsp:txBody>
      <dsp:txXfrm>
        <a:off x="8982774" y="683471"/>
        <a:ext cx="1358573" cy="1358573"/>
      </dsp:txXfrm>
    </dsp:sp>
    <dsp:sp modelId="{5DCB82B4-7C30-4332-8A44-74196ECD1B9B}">
      <dsp:nvSpPr>
        <dsp:cNvPr id="0" name=""/>
        <dsp:cNvSpPr/>
      </dsp:nvSpPr>
      <dsp:spPr>
        <a:xfrm rot="1103967">
          <a:off x="6770122" y="4280335"/>
          <a:ext cx="1458674" cy="28652"/>
        </a:xfrm>
        <a:custGeom>
          <a:avLst/>
          <a:gdLst/>
          <a:ahLst/>
          <a:cxnLst/>
          <a:rect l="0" t="0" r="0" b="0"/>
          <a:pathLst>
            <a:path>
              <a:moveTo>
                <a:pt x="0" y="14326"/>
              </a:moveTo>
              <a:lnTo>
                <a:pt x="1458674" y="1432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462993" y="4258194"/>
        <a:ext cx="72933" cy="72933"/>
      </dsp:txXfrm>
    </dsp:sp>
    <dsp:sp modelId="{68A45085-4FD3-4EF0-ACB0-241F4B1DC360}">
      <dsp:nvSpPr>
        <dsp:cNvPr id="0" name=""/>
        <dsp:cNvSpPr/>
      </dsp:nvSpPr>
      <dsp:spPr>
        <a:xfrm>
          <a:off x="8142402" y="3867435"/>
          <a:ext cx="1921311" cy="192131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Substitute with other feasible activities</a:t>
          </a:r>
        </a:p>
      </dsp:txBody>
      <dsp:txXfrm>
        <a:off x="8423771" y="4148804"/>
        <a:ext cx="1358573" cy="1358573"/>
      </dsp:txXfrm>
    </dsp:sp>
    <dsp:sp modelId="{4218F4B5-6A32-472E-9923-76D958D5D204}">
      <dsp:nvSpPr>
        <dsp:cNvPr id="0" name=""/>
        <dsp:cNvSpPr/>
      </dsp:nvSpPr>
      <dsp:spPr>
        <a:xfrm rot="9823559">
          <a:off x="3110993" y="4167503"/>
          <a:ext cx="1174533" cy="28652"/>
        </a:xfrm>
        <a:custGeom>
          <a:avLst/>
          <a:gdLst/>
          <a:ahLst/>
          <a:cxnLst/>
          <a:rect l="0" t="0" r="0" b="0"/>
          <a:pathLst>
            <a:path>
              <a:moveTo>
                <a:pt x="0" y="14326"/>
              </a:moveTo>
              <a:lnTo>
                <a:pt x="1174533" y="1432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668896" y="4152466"/>
        <a:ext cx="58726" cy="58726"/>
      </dsp:txXfrm>
    </dsp:sp>
    <dsp:sp modelId="{CBA3B6B1-1F52-4897-9629-8D03A6E7A50A}">
      <dsp:nvSpPr>
        <dsp:cNvPr id="0" name=""/>
        <dsp:cNvSpPr/>
      </dsp:nvSpPr>
      <dsp:spPr>
        <a:xfrm>
          <a:off x="1251703" y="3654950"/>
          <a:ext cx="1921311" cy="192131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Online guest lectures/ workshops/ site visits</a:t>
          </a:r>
        </a:p>
      </dsp:txBody>
      <dsp:txXfrm>
        <a:off x="1533072" y="3936319"/>
        <a:ext cx="1358573" cy="1358573"/>
      </dsp:txXfrm>
    </dsp:sp>
    <dsp:sp modelId="{2ABE7D11-90D3-413B-9E5E-8242BB4745DC}">
      <dsp:nvSpPr>
        <dsp:cNvPr id="0" name=""/>
        <dsp:cNvSpPr/>
      </dsp:nvSpPr>
      <dsp:spPr>
        <a:xfrm rot="12465885">
          <a:off x="2394958" y="2521958"/>
          <a:ext cx="2087766" cy="28652"/>
        </a:xfrm>
        <a:custGeom>
          <a:avLst/>
          <a:gdLst/>
          <a:ahLst/>
          <a:cxnLst/>
          <a:rect l="0" t="0" r="0" b="0"/>
          <a:pathLst>
            <a:path>
              <a:moveTo>
                <a:pt x="0" y="14326"/>
              </a:moveTo>
              <a:lnTo>
                <a:pt x="2087766" y="1432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 rot="10800000">
        <a:off x="3386648" y="2484090"/>
        <a:ext cx="104388" cy="104388"/>
      </dsp:txXfrm>
    </dsp:sp>
    <dsp:sp modelId="{1B46A7D2-A731-4B1F-94E3-25D022721EDB}">
      <dsp:nvSpPr>
        <dsp:cNvPr id="0" name=""/>
        <dsp:cNvSpPr/>
      </dsp:nvSpPr>
      <dsp:spPr>
        <a:xfrm>
          <a:off x="523363" y="501013"/>
          <a:ext cx="2113442" cy="2113442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Flexibility in  assessment requirements/ activity hours</a:t>
          </a:r>
        </a:p>
      </dsp:txBody>
      <dsp:txXfrm>
        <a:off x="832869" y="810519"/>
        <a:ext cx="1494430" cy="14944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212472-B356-4FAA-93DF-0D094E6738A1}">
      <dsp:nvSpPr>
        <dsp:cNvPr id="0" name=""/>
        <dsp:cNvSpPr/>
      </dsp:nvSpPr>
      <dsp:spPr>
        <a:xfrm>
          <a:off x="-6401862" y="-979548"/>
          <a:ext cx="7622750" cy="7622750"/>
        </a:xfrm>
        <a:prstGeom prst="blockArc">
          <a:avLst>
            <a:gd name="adj1" fmla="val 18900000"/>
            <a:gd name="adj2" fmla="val 2700000"/>
            <a:gd name="adj3" fmla="val 283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405CE4-3290-4B96-B1CE-984FB0B77B1D}">
      <dsp:nvSpPr>
        <dsp:cNvPr id="0" name=""/>
        <dsp:cNvSpPr/>
      </dsp:nvSpPr>
      <dsp:spPr>
        <a:xfrm>
          <a:off x="786115" y="566365"/>
          <a:ext cx="7954899" cy="113273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99105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How have the alternative arrangements affected EL course quality in the past two years?</a:t>
          </a:r>
        </a:p>
      </dsp:txBody>
      <dsp:txXfrm>
        <a:off x="786115" y="566365"/>
        <a:ext cx="7954899" cy="1132730"/>
      </dsp:txXfrm>
    </dsp:sp>
    <dsp:sp modelId="{125A08DA-753C-4EF9-AC10-BF73F833CE70}">
      <dsp:nvSpPr>
        <dsp:cNvPr id="0" name=""/>
        <dsp:cNvSpPr/>
      </dsp:nvSpPr>
      <dsp:spPr>
        <a:xfrm>
          <a:off x="78158" y="424774"/>
          <a:ext cx="1415913" cy="141591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EF1A3E-3E41-46A4-8A56-DDD1B8E0743F}">
      <dsp:nvSpPr>
        <dsp:cNvPr id="0" name=""/>
        <dsp:cNvSpPr/>
      </dsp:nvSpPr>
      <dsp:spPr>
        <a:xfrm>
          <a:off x="1197862" y="2265461"/>
          <a:ext cx="7543151" cy="1132730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99105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What challenges did students face under the alternative arrangements?</a:t>
          </a:r>
        </a:p>
      </dsp:txBody>
      <dsp:txXfrm>
        <a:off x="1197862" y="2265461"/>
        <a:ext cx="7543151" cy="1132730"/>
      </dsp:txXfrm>
    </dsp:sp>
    <dsp:sp modelId="{818C2755-0E7D-4AFB-9778-C1C19F86A6BF}">
      <dsp:nvSpPr>
        <dsp:cNvPr id="0" name=""/>
        <dsp:cNvSpPr/>
      </dsp:nvSpPr>
      <dsp:spPr>
        <a:xfrm>
          <a:off x="489906" y="2123870"/>
          <a:ext cx="1415913" cy="141591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B4CE9E-7215-4694-978A-20BC2BFDEE32}">
      <dsp:nvSpPr>
        <dsp:cNvPr id="0" name=""/>
        <dsp:cNvSpPr/>
      </dsp:nvSpPr>
      <dsp:spPr>
        <a:xfrm>
          <a:off x="786115" y="3964557"/>
          <a:ext cx="7954899" cy="1132730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99105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What were the good practices under the alternative arrangements that we can adopt in the future? </a:t>
          </a:r>
        </a:p>
      </dsp:txBody>
      <dsp:txXfrm>
        <a:off x="786115" y="3964557"/>
        <a:ext cx="7954899" cy="1132730"/>
      </dsp:txXfrm>
    </dsp:sp>
    <dsp:sp modelId="{CCCC6054-F98D-4237-B442-AFC15789955C}">
      <dsp:nvSpPr>
        <dsp:cNvPr id="0" name=""/>
        <dsp:cNvSpPr/>
      </dsp:nvSpPr>
      <dsp:spPr>
        <a:xfrm>
          <a:off x="78158" y="3822966"/>
          <a:ext cx="1415913" cy="141591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92F5A8-7550-45B7-ADBC-8276D3713354}">
      <dsp:nvSpPr>
        <dsp:cNvPr id="0" name=""/>
        <dsp:cNvSpPr/>
      </dsp:nvSpPr>
      <dsp:spPr>
        <a:xfrm rot="16200000">
          <a:off x="-1280638" y="1284976"/>
          <a:ext cx="4091946" cy="1521993"/>
        </a:xfrm>
        <a:prstGeom prst="flowChartManualOperation">
          <a:avLst/>
        </a:prstGeom>
        <a:solidFill>
          <a:srgbClr val="D2828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Grade distribution</a:t>
          </a:r>
        </a:p>
      </dsp:txBody>
      <dsp:txXfrm rot="5400000">
        <a:off x="4338" y="818389"/>
        <a:ext cx="1521993" cy="2455168"/>
      </dsp:txXfrm>
    </dsp:sp>
    <dsp:sp modelId="{DB40AD4F-2018-43CA-9408-8BD29A85014D}">
      <dsp:nvSpPr>
        <dsp:cNvPr id="0" name=""/>
        <dsp:cNvSpPr/>
      </dsp:nvSpPr>
      <dsp:spPr>
        <a:xfrm rot="16200000">
          <a:off x="355504" y="1284976"/>
          <a:ext cx="4091946" cy="1521993"/>
        </a:xfrm>
        <a:prstGeom prst="flowChartManualOperation">
          <a:avLst/>
        </a:prstGeom>
        <a:solidFill>
          <a:srgbClr val="B0CA7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SET</a:t>
          </a:r>
        </a:p>
      </dsp:txBody>
      <dsp:txXfrm rot="5400000">
        <a:off x="1640480" y="818389"/>
        <a:ext cx="1521993" cy="2455168"/>
      </dsp:txXfrm>
    </dsp:sp>
    <dsp:sp modelId="{5F277F2E-1D19-4FAB-9C82-673689524C70}">
      <dsp:nvSpPr>
        <dsp:cNvPr id="0" name=""/>
        <dsp:cNvSpPr/>
      </dsp:nvSpPr>
      <dsp:spPr>
        <a:xfrm rot="16200000">
          <a:off x="1991647" y="1284976"/>
          <a:ext cx="4091946" cy="1521993"/>
        </a:xfrm>
        <a:prstGeom prst="flowChartManualOperation">
          <a:avLst/>
        </a:prstGeom>
        <a:solidFill>
          <a:srgbClr val="9F8AB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Student focus group interviews</a:t>
          </a:r>
        </a:p>
      </dsp:txBody>
      <dsp:txXfrm rot="5400000">
        <a:off x="3276623" y="818389"/>
        <a:ext cx="1521993" cy="2455168"/>
      </dsp:txXfrm>
    </dsp:sp>
    <dsp:sp modelId="{F675D885-89C9-4956-A75F-439061EE1F67}">
      <dsp:nvSpPr>
        <dsp:cNvPr id="0" name=""/>
        <dsp:cNvSpPr/>
      </dsp:nvSpPr>
      <dsp:spPr>
        <a:xfrm rot="16200000">
          <a:off x="3627789" y="1284976"/>
          <a:ext cx="4091946" cy="1521993"/>
        </a:xfrm>
        <a:prstGeom prst="flowChartManualOperation">
          <a:avLst/>
        </a:prstGeom>
        <a:solidFill>
          <a:srgbClr val="64B7C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External party interview</a:t>
          </a:r>
        </a:p>
      </dsp:txBody>
      <dsp:txXfrm rot="5400000">
        <a:off x="4912765" y="818389"/>
        <a:ext cx="1521993" cy="2455168"/>
      </dsp:txXfrm>
    </dsp:sp>
    <dsp:sp modelId="{6AF038DD-F12C-4596-B02B-1B2F4E0AFE4D}">
      <dsp:nvSpPr>
        <dsp:cNvPr id="0" name=""/>
        <dsp:cNvSpPr/>
      </dsp:nvSpPr>
      <dsp:spPr>
        <a:xfrm rot="16200000">
          <a:off x="5263932" y="1284976"/>
          <a:ext cx="4091946" cy="1521993"/>
        </a:xfrm>
        <a:prstGeom prst="flowChartManualOperation">
          <a:avLst/>
        </a:prstGeom>
        <a:solidFill>
          <a:srgbClr val="F9AD6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Lecturer self-evaluation</a:t>
          </a:r>
        </a:p>
      </dsp:txBody>
      <dsp:txXfrm rot="5400000">
        <a:off x="6548908" y="818389"/>
        <a:ext cx="1521993" cy="245516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BE7E3A-3AA3-49C8-AB10-D510D7581A93}">
      <dsp:nvSpPr>
        <dsp:cNvPr id="0" name=""/>
        <dsp:cNvSpPr/>
      </dsp:nvSpPr>
      <dsp:spPr>
        <a:xfrm>
          <a:off x="0" y="169333"/>
          <a:ext cx="2539999" cy="15240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Prepare contingency plans with partner organizations in case of service suspension</a:t>
          </a:r>
        </a:p>
      </dsp:txBody>
      <dsp:txXfrm>
        <a:off x="0" y="169333"/>
        <a:ext cx="2539999" cy="1524000"/>
      </dsp:txXfrm>
    </dsp:sp>
    <dsp:sp modelId="{55A8EC0E-22B5-4F07-9FB5-B70A06C3B73D}">
      <dsp:nvSpPr>
        <dsp:cNvPr id="0" name=""/>
        <dsp:cNvSpPr/>
      </dsp:nvSpPr>
      <dsp:spPr>
        <a:xfrm>
          <a:off x="2794000" y="169333"/>
          <a:ext cx="2539999" cy="15240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Maintain good communication channels between partner organizations and students</a:t>
          </a:r>
        </a:p>
      </dsp:txBody>
      <dsp:txXfrm>
        <a:off x="2794000" y="169333"/>
        <a:ext cx="2539999" cy="1524000"/>
      </dsp:txXfrm>
    </dsp:sp>
    <dsp:sp modelId="{81958A6A-2849-4874-B22C-8713482B765B}">
      <dsp:nvSpPr>
        <dsp:cNvPr id="0" name=""/>
        <dsp:cNvSpPr/>
      </dsp:nvSpPr>
      <dsp:spPr>
        <a:xfrm>
          <a:off x="5587999" y="169333"/>
          <a:ext cx="2539999" cy="152400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Provide assistance in helping students find partner organizations/ have backup options for them</a:t>
          </a:r>
        </a:p>
      </dsp:txBody>
      <dsp:txXfrm>
        <a:off x="5587999" y="169333"/>
        <a:ext cx="2539999" cy="1524000"/>
      </dsp:txXfrm>
    </dsp:sp>
    <dsp:sp modelId="{59E02C00-320C-41C6-A7BE-3FE67A4AC6A4}">
      <dsp:nvSpPr>
        <dsp:cNvPr id="0" name=""/>
        <dsp:cNvSpPr/>
      </dsp:nvSpPr>
      <dsp:spPr>
        <a:xfrm>
          <a:off x="0" y="1947333"/>
          <a:ext cx="2539999" cy="152400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Ensure that any changes in activity/ assessment arrangements are clearly communicated to students</a:t>
          </a:r>
        </a:p>
      </dsp:txBody>
      <dsp:txXfrm>
        <a:off x="0" y="1947333"/>
        <a:ext cx="2539999" cy="1524000"/>
      </dsp:txXfrm>
    </dsp:sp>
    <dsp:sp modelId="{27D7A3C7-412B-4F84-B387-E18817262FCB}">
      <dsp:nvSpPr>
        <dsp:cNvPr id="0" name=""/>
        <dsp:cNvSpPr/>
      </dsp:nvSpPr>
      <dsp:spPr>
        <a:xfrm>
          <a:off x="2794000" y="1947333"/>
          <a:ext cx="2539999" cy="152400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Allow flexibility in requirements/ arrangements in case of difficulties</a:t>
          </a:r>
        </a:p>
      </dsp:txBody>
      <dsp:txXfrm>
        <a:off x="2794000" y="1947333"/>
        <a:ext cx="2539999" cy="1524000"/>
      </dsp:txXfrm>
    </dsp:sp>
    <dsp:sp modelId="{F5D43BE4-4316-4F40-B27F-E47471E79236}">
      <dsp:nvSpPr>
        <dsp:cNvPr id="0" name=""/>
        <dsp:cNvSpPr/>
      </dsp:nvSpPr>
      <dsp:spPr>
        <a:xfrm>
          <a:off x="5587999" y="1947333"/>
          <a:ext cx="2539999" cy="15240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Save up samples of students’ work under online mode for future students’ reference</a:t>
          </a:r>
        </a:p>
      </dsp:txBody>
      <dsp:txXfrm>
        <a:off x="5587999" y="1947333"/>
        <a:ext cx="2539999" cy="1524000"/>
      </dsp:txXfrm>
    </dsp:sp>
    <dsp:sp modelId="{D806E776-4313-4179-90B2-3E90A8158EF5}">
      <dsp:nvSpPr>
        <dsp:cNvPr id="0" name=""/>
        <dsp:cNvSpPr/>
      </dsp:nvSpPr>
      <dsp:spPr>
        <a:xfrm>
          <a:off x="31546" y="3837256"/>
          <a:ext cx="2539999" cy="15240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Summarize and share with students some good practices for organizing online activities</a:t>
          </a:r>
        </a:p>
      </dsp:txBody>
      <dsp:txXfrm>
        <a:off x="31546" y="3837256"/>
        <a:ext cx="2539999" cy="15240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0CBD28-1FA5-41F8-84A8-5DC12784E395}">
      <dsp:nvSpPr>
        <dsp:cNvPr id="0" name=""/>
        <dsp:cNvSpPr/>
      </dsp:nvSpPr>
      <dsp:spPr>
        <a:xfrm>
          <a:off x="2739" y="223083"/>
          <a:ext cx="7858982" cy="89115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Sem 2, 2021/22 pilot courses</a:t>
          </a:r>
        </a:p>
      </dsp:txBody>
      <dsp:txXfrm>
        <a:off x="28840" y="249184"/>
        <a:ext cx="7806780" cy="838948"/>
      </dsp:txXfrm>
    </dsp:sp>
    <dsp:sp modelId="{F047049A-D676-42DD-A1CA-950CCB928AAD}">
      <dsp:nvSpPr>
        <dsp:cNvPr id="0" name=""/>
        <dsp:cNvSpPr/>
      </dsp:nvSpPr>
      <dsp:spPr>
        <a:xfrm>
          <a:off x="788637" y="1114234"/>
          <a:ext cx="788637" cy="14258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5829"/>
              </a:lnTo>
              <a:lnTo>
                <a:pt x="788637" y="1425829"/>
              </a:lnTo>
            </a:path>
          </a:pathLst>
        </a:custGeom>
        <a:noFill/>
        <a:ln w="254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24AFA1-B5EC-4815-93A4-B63AC8988B26}">
      <dsp:nvSpPr>
        <dsp:cNvPr id="0" name=""/>
        <dsp:cNvSpPr/>
      </dsp:nvSpPr>
      <dsp:spPr>
        <a:xfrm>
          <a:off x="1577275" y="1505364"/>
          <a:ext cx="8863884" cy="2069399"/>
        </a:xfrm>
        <a:prstGeom prst="roundRect">
          <a:avLst>
            <a:gd name="adj" fmla="val 10000"/>
          </a:avLst>
        </a:prstGeom>
        <a:solidFill>
          <a:schemeClr val="bg1">
            <a:lumMod val="85000"/>
            <a:alpha val="90000"/>
          </a:schemeClr>
        </a:solidFill>
        <a:ln w="25400" cap="flat" cmpd="sng" algn="ctr">
          <a:solidFill>
            <a:schemeClr val="bg1">
              <a:lumMod val="8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Co-curricular and Service Learning Courses (CSLCs)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u="none" kern="1200" dirty="0"/>
            <a:t>CSL1042/GEM1019 Community Service-based Learning in STEM Education (offered by </a:t>
          </a:r>
          <a:r>
            <a:rPr lang="en-US" sz="1600" b="1" u="none" kern="1200" dirty="0"/>
            <a:t>FLASS</a:t>
          </a:r>
          <a:r>
            <a:rPr lang="en-US" sz="1600" u="none" kern="1200" dirty="0"/>
            <a:t>)</a:t>
          </a:r>
          <a:br>
            <a:rPr lang="en-US" sz="1600" u="none" kern="1200" dirty="0"/>
          </a:br>
          <a:r>
            <a:rPr lang="en-US" sz="1600" u="none" kern="1200" dirty="0">
              <a:solidFill>
                <a:srgbClr val="0070C0"/>
              </a:solidFill>
            </a:rPr>
            <a:t>-</a:t>
          </a:r>
          <a:r>
            <a:rPr lang="en-US" sz="1600" u="none" kern="1200" dirty="0"/>
            <a:t> </a:t>
          </a:r>
          <a:r>
            <a:rPr lang="en-US" sz="1600" i="1" u="none" kern="1200" dirty="0">
              <a:solidFill>
                <a:srgbClr val="0000FF"/>
              </a:solidFill>
            </a:rPr>
            <a:t>due to the </a:t>
          </a:r>
          <a:r>
            <a:rPr lang="en-GB" sz="1600" i="1" kern="1200" dirty="0">
              <a:solidFill>
                <a:srgbClr val="0000FF"/>
              </a:solidFill>
            </a:rPr>
            <a:t>early summer holidays of primary and secondary schools, EL-on-BP exercise   </a:t>
          </a:r>
          <a:br>
            <a:rPr lang="en-GB" sz="1600" i="1" kern="1200" dirty="0">
              <a:solidFill>
                <a:srgbClr val="0000FF"/>
              </a:solidFill>
            </a:rPr>
          </a:br>
          <a:r>
            <a:rPr lang="en-GB" sz="1600" i="1" kern="1200" dirty="0">
              <a:solidFill>
                <a:srgbClr val="0000FF"/>
              </a:solidFill>
            </a:rPr>
            <a:t>   became optional</a:t>
          </a:r>
          <a:br>
            <a:rPr lang="en-GB" sz="1600" i="1" kern="1200" dirty="0">
              <a:solidFill>
                <a:srgbClr val="0000FF"/>
              </a:solidFill>
            </a:rPr>
          </a:br>
          <a:endParaRPr lang="en-US" sz="1600" i="1" u="none" kern="1200" dirty="0">
            <a:solidFill>
              <a:srgbClr val="0000FF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u="none" kern="1200" dirty="0"/>
            <a:t>CSL1035/GEM1038 Language Carnival (offered by </a:t>
          </a:r>
          <a:r>
            <a:rPr lang="en-US" sz="1600" b="1" u="none" kern="1200" dirty="0"/>
            <a:t>FHM</a:t>
          </a:r>
          <a:r>
            <a:rPr lang="en-US" sz="1600" u="none" kern="1200" dirty="0"/>
            <a:t>)</a:t>
          </a:r>
          <a:br>
            <a:rPr lang="en-US" sz="1600" u="none" kern="1200" dirty="0"/>
          </a:br>
          <a:r>
            <a:rPr lang="en-US" sz="1600" u="none" kern="1200" dirty="0">
              <a:solidFill>
                <a:srgbClr val="0070C0"/>
              </a:solidFill>
            </a:rPr>
            <a:t>-</a:t>
          </a:r>
          <a:r>
            <a:rPr lang="en-US" sz="1600" u="none" kern="1200" dirty="0"/>
            <a:t> </a:t>
          </a:r>
          <a:r>
            <a:rPr lang="en-GB" sz="1600" i="1" kern="1200" dirty="0">
              <a:solidFill>
                <a:srgbClr val="0000FF"/>
              </a:solidFill>
            </a:rPr>
            <a:t>BP students could complete the services before conducting BP due to the pandemic, BP </a:t>
          </a:r>
          <a:br>
            <a:rPr lang="en-GB" sz="1600" i="1" kern="1200" dirty="0">
              <a:solidFill>
                <a:srgbClr val="0000FF"/>
              </a:solidFill>
            </a:rPr>
          </a:br>
          <a:r>
            <a:rPr lang="en-GB" sz="1600" i="1" kern="1200" dirty="0">
              <a:solidFill>
                <a:srgbClr val="0000FF"/>
              </a:solidFill>
            </a:rPr>
            <a:t>   students did not hold the carnival during the BP period</a:t>
          </a:r>
          <a:endParaRPr lang="en-US" sz="1600" i="1" u="none" kern="1200" dirty="0">
            <a:solidFill>
              <a:srgbClr val="0000FF"/>
            </a:solidFill>
          </a:endParaRPr>
        </a:p>
      </dsp:txBody>
      <dsp:txXfrm>
        <a:off x="1637886" y="1565975"/>
        <a:ext cx="8742662" cy="1948177"/>
      </dsp:txXfrm>
    </dsp:sp>
    <dsp:sp modelId="{C28B0F62-E3D5-45F4-92E1-BA1C946FA027}">
      <dsp:nvSpPr>
        <dsp:cNvPr id="0" name=""/>
        <dsp:cNvSpPr/>
      </dsp:nvSpPr>
      <dsp:spPr>
        <a:xfrm>
          <a:off x="788637" y="1114234"/>
          <a:ext cx="778374" cy="33708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70891"/>
              </a:lnTo>
              <a:lnTo>
                <a:pt x="778374" y="3370891"/>
              </a:lnTo>
            </a:path>
          </a:pathLst>
        </a:custGeom>
        <a:noFill/>
        <a:ln w="254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290C53-1C7F-42AE-8990-678FA3220D3F}">
      <dsp:nvSpPr>
        <dsp:cNvPr id="0" name=""/>
        <dsp:cNvSpPr/>
      </dsp:nvSpPr>
      <dsp:spPr>
        <a:xfrm>
          <a:off x="1567012" y="3882659"/>
          <a:ext cx="8863884" cy="1204931"/>
        </a:xfrm>
        <a:prstGeom prst="roundRect">
          <a:avLst>
            <a:gd name="adj" fmla="val 10000"/>
          </a:avLst>
        </a:prstGeom>
        <a:solidFill>
          <a:srgbClr val="FFCC66">
            <a:alpha val="90000"/>
          </a:srgbClr>
        </a:solidFill>
        <a:ln w="25400" cap="flat" cmpd="sng" algn="ctr">
          <a:solidFill>
            <a:srgbClr val="FFCC6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solidFill>
                <a:srgbClr val="FF0000"/>
              </a:solidFill>
            </a:rPr>
            <a:t>Experiential Learning Courses (ELC)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>
              <a:solidFill>
                <a:srgbClr val="FF0000"/>
              </a:solidFill>
            </a:rPr>
            <a:t>GEL1008 </a:t>
          </a:r>
          <a:r>
            <a:rPr lang="en-US" sz="1700" u="none" kern="1200" dirty="0" err="1">
              <a:solidFill>
                <a:srgbClr val="FF0000"/>
              </a:solidFill>
            </a:rPr>
            <a:t>Organisation</a:t>
          </a:r>
          <a:r>
            <a:rPr lang="en-US" sz="1700" u="none" kern="1200" dirty="0">
              <a:solidFill>
                <a:srgbClr val="FF0000"/>
              </a:solidFill>
            </a:rPr>
            <a:t> of Life Wide Learning Activities (offered by </a:t>
          </a:r>
          <a:r>
            <a:rPr lang="en-US" sz="1700" b="1" u="none" kern="1200" dirty="0">
              <a:solidFill>
                <a:srgbClr val="FF0000"/>
              </a:solidFill>
            </a:rPr>
            <a:t>FEHD</a:t>
          </a:r>
          <a:r>
            <a:rPr lang="en-US" sz="1700" u="none" kern="1200" dirty="0">
              <a:solidFill>
                <a:srgbClr val="FF0000"/>
              </a:solidFill>
            </a:rPr>
            <a:t>)</a:t>
          </a:r>
          <a:br>
            <a:rPr lang="en-US" sz="1700" u="none" kern="1200" dirty="0">
              <a:solidFill>
                <a:srgbClr val="FF0000"/>
              </a:solidFill>
            </a:rPr>
          </a:br>
          <a:r>
            <a:rPr lang="en-US" sz="1700" u="none" kern="1200" dirty="0">
              <a:solidFill>
                <a:srgbClr val="FF0000"/>
              </a:solidFill>
            </a:rPr>
            <a:t>- </a:t>
          </a:r>
          <a:r>
            <a:rPr lang="en-US" sz="1700" i="1" u="none" kern="1200" dirty="0">
              <a:solidFill>
                <a:srgbClr val="FF0000"/>
              </a:solidFill>
            </a:rPr>
            <a:t>8 BP students were able to carry out EL-on-BP</a:t>
          </a:r>
          <a:br>
            <a:rPr lang="en-US" sz="1700" i="1" u="none" kern="1200" dirty="0">
              <a:solidFill>
                <a:srgbClr val="FF0000"/>
              </a:solidFill>
            </a:rPr>
          </a:br>
          <a:endParaRPr lang="en-US" sz="1700" i="1" u="none" kern="1200" dirty="0">
            <a:solidFill>
              <a:srgbClr val="FF0000"/>
            </a:solidFill>
          </a:endParaRPr>
        </a:p>
      </dsp:txBody>
      <dsp:txXfrm>
        <a:off x="1602303" y="3917950"/>
        <a:ext cx="8793302" cy="113434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92F5A8-7550-45B7-ADBC-8276D3713354}">
      <dsp:nvSpPr>
        <dsp:cNvPr id="0" name=""/>
        <dsp:cNvSpPr/>
      </dsp:nvSpPr>
      <dsp:spPr>
        <a:xfrm rot="16200000">
          <a:off x="-1280638" y="1284976"/>
          <a:ext cx="4091946" cy="1521993"/>
        </a:xfrm>
        <a:prstGeom prst="flowChartManualOperation">
          <a:avLst/>
        </a:prstGeom>
        <a:solidFill>
          <a:srgbClr val="D2828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0" tIns="0" rIns="109141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Grade distribution</a:t>
          </a:r>
        </a:p>
      </dsp:txBody>
      <dsp:txXfrm rot="5400000">
        <a:off x="4338" y="818389"/>
        <a:ext cx="1521993" cy="2455168"/>
      </dsp:txXfrm>
    </dsp:sp>
    <dsp:sp modelId="{DB40AD4F-2018-43CA-9408-8BD29A85014D}">
      <dsp:nvSpPr>
        <dsp:cNvPr id="0" name=""/>
        <dsp:cNvSpPr/>
      </dsp:nvSpPr>
      <dsp:spPr>
        <a:xfrm rot="16200000">
          <a:off x="355504" y="1284976"/>
          <a:ext cx="4091946" cy="1521993"/>
        </a:xfrm>
        <a:prstGeom prst="flowChartManualOperation">
          <a:avLst/>
        </a:prstGeom>
        <a:solidFill>
          <a:srgbClr val="B0CA7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0" tIns="0" rIns="109141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SET</a:t>
          </a:r>
        </a:p>
      </dsp:txBody>
      <dsp:txXfrm rot="5400000">
        <a:off x="1640480" y="818389"/>
        <a:ext cx="1521993" cy="2455168"/>
      </dsp:txXfrm>
    </dsp:sp>
    <dsp:sp modelId="{5F277F2E-1D19-4FAB-9C82-673689524C70}">
      <dsp:nvSpPr>
        <dsp:cNvPr id="0" name=""/>
        <dsp:cNvSpPr/>
      </dsp:nvSpPr>
      <dsp:spPr>
        <a:xfrm rot="16200000">
          <a:off x="1991647" y="1284976"/>
          <a:ext cx="4091946" cy="1521993"/>
        </a:xfrm>
        <a:prstGeom prst="flowChartManualOperation">
          <a:avLst/>
        </a:prstGeom>
        <a:solidFill>
          <a:srgbClr val="9F8AB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0" tIns="0" rIns="109141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Questionnaire</a:t>
          </a:r>
        </a:p>
      </dsp:txBody>
      <dsp:txXfrm rot="5400000">
        <a:off x="3276623" y="818389"/>
        <a:ext cx="1521993" cy="2455168"/>
      </dsp:txXfrm>
    </dsp:sp>
    <dsp:sp modelId="{F675D885-89C9-4956-A75F-439061EE1F67}">
      <dsp:nvSpPr>
        <dsp:cNvPr id="0" name=""/>
        <dsp:cNvSpPr/>
      </dsp:nvSpPr>
      <dsp:spPr>
        <a:xfrm rot="16200000">
          <a:off x="3627789" y="1284976"/>
          <a:ext cx="4091946" cy="1521993"/>
        </a:xfrm>
        <a:prstGeom prst="flowChartManualOperation">
          <a:avLst/>
        </a:prstGeom>
        <a:solidFill>
          <a:srgbClr val="64B7C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0" tIns="0" rIns="109141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Student focus group interview</a:t>
          </a:r>
        </a:p>
      </dsp:txBody>
      <dsp:txXfrm rot="5400000">
        <a:off x="4912765" y="818389"/>
        <a:ext cx="1521993" cy="2455168"/>
      </dsp:txXfrm>
    </dsp:sp>
    <dsp:sp modelId="{6AF038DD-F12C-4596-B02B-1B2F4E0AFE4D}">
      <dsp:nvSpPr>
        <dsp:cNvPr id="0" name=""/>
        <dsp:cNvSpPr/>
      </dsp:nvSpPr>
      <dsp:spPr>
        <a:xfrm rot="16200000">
          <a:off x="5263932" y="1284976"/>
          <a:ext cx="4091946" cy="1521993"/>
        </a:xfrm>
        <a:prstGeom prst="flowChartManualOperation">
          <a:avLst/>
        </a:prstGeom>
        <a:solidFill>
          <a:srgbClr val="F9AD6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0" tIns="0" rIns="109141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Lecturer focus group interview</a:t>
          </a:r>
        </a:p>
      </dsp:txBody>
      <dsp:txXfrm rot="5400000">
        <a:off x="6548908" y="818389"/>
        <a:ext cx="1521993" cy="245516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637368-429A-4E29-9487-D799B7F1C623}">
      <dsp:nvSpPr>
        <dsp:cNvPr id="0" name=""/>
        <dsp:cNvSpPr/>
      </dsp:nvSpPr>
      <dsp:spPr>
        <a:xfrm rot="16200000">
          <a:off x="1354666" y="-1354666"/>
          <a:ext cx="5418667" cy="8128000"/>
        </a:xfrm>
        <a:prstGeom prst="plaque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0" tIns="0" rIns="394891" bIns="0" numCol="1" spcCol="1270" anchor="ctr" anchorCtr="0">
          <a:noAutofit/>
        </a:bodyPr>
        <a:lstStyle/>
        <a:p>
          <a:pPr marL="0" lvl="0" indent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200" kern="1200" dirty="0">
              <a:solidFill>
                <a:schemeClr val="tx1">
                  <a:lumMod val="95000"/>
                  <a:lumOff val="5000"/>
                </a:schemeClr>
              </a:solidFill>
            </a:rPr>
            <a:t>Implementation of 3-cp ELCs on E&amp;I </a:t>
          </a:r>
        </a:p>
        <a:p>
          <a:pPr marL="0" lvl="0" indent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200" i="1" kern="1200" dirty="0">
              <a:solidFill>
                <a:schemeClr val="bg1">
                  <a:lumMod val="50000"/>
                </a:schemeClr>
              </a:solidFill>
            </a:rPr>
            <a:t>(for FYFD </a:t>
          </a:r>
          <a:r>
            <a:rPr lang="en-US" sz="6200" i="1" kern="1200" dirty="0" err="1">
              <a:solidFill>
                <a:schemeClr val="bg1">
                  <a:lumMod val="50000"/>
                </a:schemeClr>
              </a:solidFill>
            </a:rPr>
            <a:t>programmes</a:t>
          </a:r>
          <a:r>
            <a:rPr lang="en-US" sz="6200" i="1" kern="1200" dirty="0">
              <a:solidFill>
                <a:schemeClr val="bg1">
                  <a:lumMod val="50000"/>
                </a:schemeClr>
              </a:solidFill>
            </a:rPr>
            <a:t>)</a:t>
          </a:r>
        </a:p>
      </dsp:txBody>
      <dsp:txXfrm rot="5400000">
        <a:off x="638612" y="638612"/>
        <a:ext cx="6850776" cy="41414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ubStepProcess">
  <dgm:title val=""/>
  <dgm:desc val=""/>
  <dgm:catLst>
    <dgm:cat type="process" pri="122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61" srcId="1" destId="11" srcOrd="0" destOrd="0"/>
        <dgm:cxn modelId="62" srcId="1" destId="12" srcOrd="1" destOrd="0"/>
        <dgm:cxn modelId="7" srcId="0" destId="2" srcOrd="0" destOrd="0"/>
        <dgm:cxn modelId="8" srcId="0" destId="3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8" srcId="0" destId="1" srcOrd="0" destOrd="0"/>
        <dgm:cxn modelId="81" srcId="1" destId="11" srcOrd="0" destOrd="0"/>
        <dgm:cxn modelId="82" srcId="1" destId="12" srcOrd="1" destOrd="0"/>
        <dgm:cxn modelId="9" srcId="0" destId="2" srcOrd="0" destOrd="0"/>
        <dgm:cxn modelId="10" srcId="0" destId="3" srcOrd="0" destOrd="0"/>
        <dgm:cxn modelId="11" srcId="0" destId="4" srcOrd="0" destOrd="0"/>
      </dgm:cxnLst>
      <dgm:bg/>
      <dgm:whole/>
    </dgm:dataModel>
  </dgm:clrData>
  <dgm:layoutNode name="Name0">
    <dgm:varLst>
      <dgm:chMax val="7"/>
      <dgm:dir/>
      <dgm:animOne val="branch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Tx1" refType="w"/>
      <dgm:constr type="w" for="ch" forName="chLin1" refType="w" refFor="ch" refForName="parTx1" fact="1.38"/>
      <dgm:constr type="h" for="ch" forName="chLin1" refType="h"/>
      <dgm:constr type="w" for="ch" forName="spPre1" refType="w" fact="0.27"/>
      <dgm:constr type="w" for="ch" forName="spPost1" refType="w" fact="0.27"/>
      <dgm:constr type="h" for="ch" forName="spPre1" refType="h"/>
      <dgm:constr type="h" for="ch" forName="spPost1" refType="h"/>
      <dgm:constr type="primFontSz" for="ch" forName="parTx1" val="65"/>
      <dgm:constr type="primFontSz" for="des" forName="desTx1" refType="primFontSz" refFor="ch" refForName="parTx1" fact="0.78"/>
      <dgm:constr type="primFontSz" for="des" forName="desTx1" op="equ"/>
      <dgm:constr type="w" for="ch" forName="parTx2" refType="w"/>
      <dgm:constr type="w" for="ch" forName="chLin2" refType="w" refFor="ch" refForName="parTx2" fact="1.38"/>
      <dgm:constr type="h" for="ch" forName="chLin2" refType="h"/>
      <dgm:constr type="w" for="ch" forName="spPre2" refType="w" fact="0.54"/>
      <dgm:constr type="w" for="ch" forName="spPost2" refType="w" fact="0.54"/>
      <dgm:constr type="h" for="ch" forName="spPre2" refType="h"/>
      <dgm:constr type="h" for="ch" forName="spPost2" refType="h"/>
      <dgm:constr type="primFontSz" for="ch" forName="parTx2" refType="primFontSz" refFor="ch" refForName="parTx1" op="equ"/>
      <dgm:constr type="primFontSz" for="des" forName="desTx2" refType="primFontSz" refFor="des" refForName="desTx1" op="equ"/>
      <dgm:constr type="w" for="ch" forName="parTx3" refType="w"/>
      <dgm:constr type="w" for="ch" forName="chLin3" refType="w" refFor="ch" refForName="parTx3" fact="1.38"/>
      <dgm:constr type="h" for="ch" forName="chLin3" refType="h"/>
      <dgm:constr type="w" for="ch" forName="spPre3" refType="w" fact="0.54"/>
      <dgm:constr type="w" for="ch" forName="spPost3" refType="w" fact="0.54"/>
      <dgm:constr type="h" for="ch" forName="spPre3" refType="h"/>
      <dgm:constr type="h" for="ch" forName="spPost3" refType="h"/>
      <dgm:constr type="primFontSz" for="ch" forName="parTx3" refType="primFontSz" refFor="ch" refForName="parTx1" op="equ"/>
      <dgm:constr type="primFontSz" for="des" forName="desTx3" refType="primFontSz" refFor="des" refForName="desTx1" op="equ"/>
      <dgm:constr type="w" for="ch" forName="parTx4" refType="w"/>
      <dgm:constr type="w" for="ch" forName="chLin4" refType="w" refFor="ch" refForName="parTx4" fact="1.38"/>
      <dgm:constr type="h" for="ch" forName="chLin4" refType="h"/>
      <dgm:constr type="w" for="ch" forName="spPre4" refType="w" fact="0.54"/>
      <dgm:constr type="w" for="ch" forName="spPost4" refType="w" fact="0.54"/>
      <dgm:constr type="h" for="ch" forName="spPre4" refType="h"/>
      <dgm:constr type="h" for="ch" forName="spPost4" refType="h"/>
      <dgm:constr type="primFontSz" for="ch" forName="parTx4" refType="primFontSz" refFor="ch" refForName="parTx1" op="equ"/>
      <dgm:constr type="primFontSz" for="des" forName="desTx4" refType="primFontSz" refFor="des" refForName="desTx1" op="equ"/>
      <dgm:constr type="w" for="ch" forName="parTx5" refType="w"/>
      <dgm:constr type="w" for="ch" forName="chLin5" refType="w" refFor="ch" refForName="parTx5" fact="1.38"/>
      <dgm:constr type="h" for="ch" forName="chLin5" refType="h"/>
      <dgm:constr type="w" for="ch" forName="spPre5" refType="w" fact="0.54"/>
      <dgm:constr type="w" for="ch" forName="spPost5" refType="w" fact="0.54"/>
      <dgm:constr type="h" for="ch" forName="spPre5" refType="h"/>
      <dgm:constr type="h" for="ch" forName="spPost5" refType="h"/>
      <dgm:constr type="primFontSz" for="ch" forName="parTx5" refType="primFontSz" refFor="ch" refForName="parTx1" op="equ"/>
      <dgm:constr type="primFontSz" for="des" forName="desTx5" refType="primFontSz" refFor="des" refForName="desTx1" op="equ"/>
      <dgm:constr type="w" for="ch" forName="parTx6" refType="w"/>
      <dgm:constr type="w" for="ch" forName="chLin6" refType="w" refFor="ch" refForName="parTx6" fact="1.38"/>
      <dgm:constr type="h" for="ch" forName="chLin6" refType="h"/>
      <dgm:constr type="w" for="ch" forName="spPre6" refType="w" fact="0.54"/>
      <dgm:constr type="w" for="ch" forName="spPost6" refType="w" fact="0.54"/>
      <dgm:constr type="h" for="ch" forName="spPre6" refType="h"/>
      <dgm:constr type="h" for="ch" forName="spPost6" refType="h"/>
      <dgm:constr type="primFontSz" for="ch" forName="parTx6" refType="primFontSz" refFor="ch" refForName="parTx1" op="equ"/>
      <dgm:constr type="primFontSz" for="des" forName="desTx6" refType="primFontSz" refFor="des" refForName="desTx1" op="equ"/>
      <dgm:constr type="w" for="ch" forName="parTx7" refType="w"/>
      <dgm:constr type="w" for="ch" forName="chLin7" refType="w" refFor="ch" refForName="parTx7" fact="1.38"/>
      <dgm:constr type="h" for="ch" forName="chLin7" refType="h"/>
      <dgm:constr type="w" for="ch" forName="spPre7" refType="w" fact="0.54"/>
      <dgm:constr type="w" for="ch" forName="spPost7" refType="w" fact="0.54"/>
      <dgm:constr type="h" for="ch" forName="spPre7" refType="h"/>
      <dgm:constr type="h" for="ch" forName="spPost7" refType="h"/>
      <dgm:constr type="primFontSz" for="ch" forName="parTx7" refType="primFontSz" refFor="ch" refForName="parTx1" op="equ"/>
      <dgm:constr type="primFontSz" for="des" forName="desTx7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parTx1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">
            <dgm:if name="Name8" axis="ch" ptType="node" func="cnt" op="gte" val="1">
              <dgm:layoutNode name="spPre1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1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1" refType="w" fact="0.77"/>
                  <dgm:constr type="w" for="ch" forName="top1" refType="w" refFor="ch" refForName="txAndLines1" fact="0.78"/>
                </dgm:constrLst>
                <dgm:forEach name="Name9" axis="ch">
                  <dgm:forEach name="Name10" axis="self" ptType="parTrans">
                    <dgm:layoutNode name="Name11" styleLbl="parChTrans1D1">
                      <dgm:choose name="Name12">
                        <dgm:if name="Name1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1"/>
                          </dgm:alg>
                        </dgm:if>
                        <dgm:else name="Name1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1"/>
                            <dgm:param type="dstNode" val="anchor1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" axis="self" ptType="node">
                    <dgm:choose name="Name16">
                      <dgm:if name="Name17" axis="par ch" ptType="node node" func="cnt" op="equ" val="1">
                        <dgm:layoutNode name="top1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"/>
                    </dgm:choose>
                    <dgm:layoutNode name="txAndLines1">
                      <dgm:choose name="Name19">
                        <dgm:if name="Name20" func="var" arg="dir" op="equ" val="norm">
                          <dgm:alg type="lin"/>
                        </dgm:if>
                        <dgm:else name="Name2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22">
                        <dgm:if name="Name23" axis="root ch" ptType="all node" func="cnt" op="gte" val="2">
                          <dgm:constrLst>
                            <dgm:constr type="w" for="ch" forName="anchor1" refType="w"/>
                            <dgm:constr type="w" for="ch" forName="backup1" refType="w" fact="-1"/>
                            <dgm:constr type="w" for="ch" forName="preLine1" refType="w" fact="0.11"/>
                            <dgm:constr type="w" for="ch" forName="desTx1" refType="w" fact="0.78"/>
                            <dgm:constr type="w" for="ch" forName="postLine1" refType="w" fact="0.11"/>
                          </dgm:constrLst>
                        </dgm:if>
                        <dgm:else name="Name24">
                          <dgm:constrLst>
                            <dgm:constr type="w" for="ch" forName="anchor1" refType="w" fact="0.89"/>
                            <dgm:constr type="w" for="ch" forName="backup1" refType="w" fact="-0.89"/>
                            <dgm:constr type="w" for="ch" forName="preLine1" refType="w" fact="0.11"/>
                            <dgm:constr type="w" for="ch" forName="desTx1" refType="w" fact="0.78"/>
                          </dgm:constrLst>
                        </dgm:else>
                      </dgm:choose>
                      <dgm:layoutNode name="anchor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1" styleLbl="parChTrans1D1" moveWith="desTx1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1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25">
                        <dgm:if name="Name26" axis="root ch" ptType="all node" func="cnt" op="gte" val="2">
                          <dgm:layoutNode name="postLine1" styleLbl="parChTrans1D1" moveWith="desTx1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27"/>
                      </dgm:choose>
                    </dgm:layoutNode>
                  </dgm:forEach>
                  <dgm:choose name="Name28">
                    <dgm:if name="Name29" axis="root ch" ptType="all node" func="cnt" op="gte" val="2">
                      <dgm:forEach name="Name30" axis="self" ptType="parTrans">
                        <dgm:layoutNode name="Name31" styleLbl="parChTrans1D1">
                          <dgm:choose name="Name32">
                            <dgm:if name="Name3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2"/>
                                <dgm:param type="endSty" val="noArr"/>
                                <dgm:param type="dstNode" val="anchor1"/>
                              </dgm:alg>
                            </dgm:if>
                            <dgm:else name="Name3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2"/>
                                <dgm:param type="dstNode" val="anchor1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35"/>
                  </dgm:choose>
                </dgm:forEach>
              </dgm:layoutNode>
              <dgm:choose name="Name36">
                <dgm:if name="Name37" axis="root ch" ptType="all node" func="cnt" op="gte" val="2">
                  <dgm:layoutNode name="spPost1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38"/>
              </dgm:choose>
            </dgm:if>
            <dgm:else name="Name39"/>
          </dgm:choose>
        </dgm:if>
        <dgm:if name="Name40" axis="self" ptType="node" func="pos" op="equ" val="2">
          <dgm:layoutNode name="parTx2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41">
            <dgm:if name="Name42" axis="ch" ptType="node" func="cnt" op="gte" val="1">
              <dgm:layoutNode name="spPre2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2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2" refType="w" fact="0.77"/>
                  <dgm:constr type="w" for="ch" forName="top2" refType="w" refFor="ch" refForName="txAndLines2" fact="0.78"/>
                </dgm:constrLst>
                <dgm:forEach name="Name43" axis="ch">
                  <dgm:forEach name="Name44" axis="self" ptType="parTrans">
                    <dgm:layoutNode name="Name45" styleLbl="parChTrans1D1">
                      <dgm:choose name="Name46">
                        <dgm:if name="Name4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2"/>
                          </dgm:alg>
                        </dgm:if>
                        <dgm:else name="Name4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2"/>
                            <dgm:param type="dstNode" val="anchor2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49" axis="self" ptType="node">
                    <dgm:choose name="Name50">
                      <dgm:if name="Name51" axis="par ch" ptType="node node" func="cnt" op="equ" val="1">
                        <dgm:layoutNode name="top2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52"/>
                    </dgm:choose>
                    <dgm:layoutNode name="txAndLines2">
                      <dgm:choose name="Name53">
                        <dgm:if name="Name54" func="var" arg="dir" op="equ" val="norm">
                          <dgm:alg type="lin"/>
                        </dgm:if>
                        <dgm:else name="Name5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56">
                        <dgm:if name="Name57" axis="root ch" ptType="all node" func="cnt" op="gte" val="3">
                          <dgm:constrLst>
                            <dgm:constr type="w" for="ch" forName="anchor2" refType="w"/>
                            <dgm:constr type="w" for="ch" forName="backup2" refType="w" fact="-1"/>
                            <dgm:constr type="w" for="ch" forName="preLine2" refType="w" fact="0.11"/>
                            <dgm:constr type="w" for="ch" forName="desTx2" refType="w" fact="0.78"/>
                            <dgm:constr type="w" for="ch" forName="postLine2" refType="w" fact="0.11"/>
                          </dgm:constrLst>
                        </dgm:if>
                        <dgm:else name="Name58">
                          <dgm:constrLst>
                            <dgm:constr type="w" for="ch" forName="anchor2" refType="w" fact="0.89"/>
                            <dgm:constr type="w" for="ch" forName="backup2" refType="w" fact="-0.89"/>
                            <dgm:constr type="w" for="ch" forName="preLine2" refType="w" fact="0.11"/>
                            <dgm:constr type="w" for="ch" forName="desTx2" refType="w" fact="0.78"/>
                          </dgm:constrLst>
                        </dgm:else>
                      </dgm:choose>
                      <dgm:layoutNode name="anchor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2" styleLbl="parChTrans1D1" moveWith="desTx2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2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59">
                        <dgm:if name="Name60" axis="root ch" ptType="all node" func="cnt" op="gte" val="3">
                          <dgm:layoutNode name="postLine2" styleLbl="parChTrans1D1" moveWith="desTx2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61"/>
                      </dgm:choose>
                    </dgm:layoutNode>
                  </dgm:forEach>
                  <dgm:choose name="Name62">
                    <dgm:if name="Name63" axis="root ch" ptType="all node" func="cnt" op="gte" val="3">
                      <dgm:forEach name="Name64" axis="self" ptType="parTrans">
                        <dgm:layoutNode name="Name65" styleLbl="parChTrans1D1">
                          <dgm:choose name="Name66">
                            <dgm:if name="Name67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3"/>
                                <dgm:param type="endSty" val="noArr"/>
                                <dgm:param type="dstNode" val="anchor2"/>
                              </dgm:alg>
                            </dgm:if>
                            <dgm:else name="Name68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3"/>
                                <dgm:param type="dstNode" val="anchor2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69"/>
                  </dgm:choose>
                </dgm:forEach>
              </dgm:layoutNode>
              <dgm:choose name="Name70">
                <dgm:if name="Name71" axis="root ch" ptType="all node" func="cnt" op="gte" val="3">
                  <dgm:layoutNode name="spPost2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72"/>
              </dgm:choose>
            </dgm:if>
            <dgm:else name="Name73"/>
          </dgm:choose>
        </dgm:if>
        <dgm:if name="Name74" axis="self" ptType="node" func="pos" op="equ" val="3">
          <dgm:layoutNode name="parTx3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5">
            <dgm:if name="Name76" axis="ch" ptType="node" func="cnt" op="gte" val="1">
              <dgm:layoutNode name="spPre3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3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3" refType="w" fact="0.77"/>
                  <dgm:constr type="w" for="ch" forName="top3" refType="w" refFor="ch" refForName="txAndLines3" fact="0.78"/>
                </dgm:constrLst>
                <dgm:forEach name="Name77" axis="ch">
                  <dgm:forEach name="Name78" axis="self" ptType="parTrans">
                    <dgm:layoutNode name="Name79" styleLbl="parChTrans1D1">
                      <dgm:choose name="Name80">
                        <dgm:if name="Name81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3"/>
                          </dgm:alg>
                        </dgm:if>
                        <dgm:else name="Name82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3"/>
                            <dgm:param type="dstNode" val="anchor3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83" axis="self" ptType="node">
                    <dgm:choose name="Name84">
                      <dgm:if name="Name85" axis="par ch" ptType="node node" func="cnt" op="equ" val="1">
                        <dgm:layoutNode name="top3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86"/>
                    </dgm:choose>
                    <dgm:layoutNode name="txAndLines3">
                      <dgm:choose name="Name87">
                        <dgm:if name="Name88" func="var" arg="dir" op="equ" val="norm">
                          <dgm:alg type="lin"/>
                        </dgm:if>
                        <dgm:else name="Name89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90">
                        <dgm:if name="Name91" axis="root ch" ptType="all node" func="cnt" op="gte" val="4">
                          <dgm:constrLst>
                            <dgm:constr type="w" for="ch" forName="anchor3" refType="w"/>
                            <dgm:constr type="w" for="ch" forName="backup3" refType="w" fact="-1"/>
                            <dgm:constr type="w" for="ch" forName="preLine3" refType="w" fact="0.11"/>
                            <dgm:constr type="w" for="ch" forName="desTx3" refType="w" fact="0.78"/>
                            <dgm:constr type="w" for="ch" forName="postLine3" refType="w" fact="0.11"/>
                          </dgm:constrLst>
                        </dgm:if>
                        <dgm:else name="Name92">
                          <dgm:constrLst>
                            <dgm:constr type="w" for="ch" forName="anchor3" refType="w" fact="0.89"/>
                            <dgm:constr type="w" for="ch" forName="backup3" refType="w" fact="-0.89"/>
                            <dgm:constr type="w" for="ch" forName="preLine3" refType="w" fact="0.11"/>
                            <dgm:constr type="w" for="ch" forName="desTx3" refType="w" fact="0.78"/>
                          </dgm:constrLst>
                        </dgm:else>
                      </dgm:choose>
                      <dgm:layoutNode name="anchor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3" styleLbl="parChTrans1D1" moveWith="desTx3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3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93">
                        <dgm:if name="Name94" axis="root ch" ptType="all node" func="cnt" op="gte" val="4">
                          <dgm:layoutNode name="postLine3" styleLbl="parChTrans1D1" moveWith="desTx3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95"/>
                      </dgm:choose>
                    </dgm:layoutNode>
                  </dgm:forEach>
                  <dgm:choose name="Name96">
                    <dgm:if name="Name97" axis="root ch" ptType="all node" func="cnt" op="gte" val="4">
                      <dgm:forEach name="Name98" axis="self" ptType="parTrans">
                        <dgm:layoutNode name="Name99" styleLbl="parChTrans1D1">
                          <dgm:choose name="Name100">
                            <dgm:if name="Name101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4"/>
                                <dgm:param type="endSty" val="noArr"/>
                                <dgm:param type="dstNode" val="anchor3"/>
                              </dgm:alg>
                            </dgm:if>
                            <dgm:else name="Name102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4"/>
                                <dgm:param type="dstNode" val="anchor3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03"/>
                  </dgm:choose>
                </dgm:forEach>
              </dgm:layoutNode>
              <dgm:choose name="Name104">
                <dgm:if name="Name105" axis="root ch" ptType="all node" func="cnt" op="gte" val="4">
                  <dgm:layoutNode name="spPost3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06"/>
              </dgm:choose>
            </dgm:if>
            <dgm:else name="Name107"/>
          </dgm:choose>
        </dgm:if>
        <dgm:if name="Name108" axis="self" ptType="node" func="pos" op="equ" val="4">
          <dgm:layoutNode name="parTx4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09">
            <dgm:if name="Name110" axis="ch" ptType="node" func="cnt" op="gte" val="1">
              <dgm:layoutNode name="spPre4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4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4" refType="w" fact="0.77"/>
                  <dgm:constr type="w" for="ch" forName="top4" refType="w" refFor="ch" refForName="txAndLines4" fact="0.78"/>
                </dgm:constrLst>
                <dgm:forEach name="Name111" axis="ch">
                  <dgm:forEach name="Name112" axis="self" ptType="parTrans">
                    <dgm:layoutNode name="Name113" styleLbl="parChTrans1D1">
                      <dgm:choose name="Name114">
                        <dgm:if name="Name115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4"/>
                          </dgm:alg>
                        </dgm:if>
                        <dgm:else name="Name116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4"/>
                            <dgm:param type="dstNode" val="anchor4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17" axis="self" ptType="node">
                    <dgm:choose name="Name118">
                      <dgm:if name="Name119" axis="par ch" ptType="node node" func="cnt" op="equ" val="1">
                        <dgm:layoutNode name="top4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20"/>
                    </dgm:choose>
                    <dgm:layoutNode name="txAndLines4">
                      <dgm:choose name="Name121">
                        <dgm:if name="Name122" func="var" arg="dir" op="equ" val="norm">
                          <dgm:alg type="lin"/>
                        </dgm:if>
                        <dgm:else name="Name123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24">
                        <dgm:if name="Name125" axis="root ch" ptType="all node" func="cnt" op="gte" val="5">
                          <dgm:constrLst>
                            <dgm:constr type="w" for="ch" forName="anchor4" refType="w"/>
                            <dgm:constr type="w" for="ch" forName="backup4" refType="w" fact="-1"/>
                            <dgm:constr type="w" for="ch" forName="preLine4" refType="w" fact="0.11"/>
                            <dgm:constr type="w" for="ch" forName="desTx4" refType="w" fact="0.78"/>
                            <dgm:constr type="w" for="ch" forName="postLine4" refType="w" fact="0.11"/>
                          </dgm:constrLst>
                        </dgm:if>
                        <dgm:else name="Name126">
                          <dgm:constrLst>
                            <dgm:constr type="w" for="ch" forName="anchor4" refType="w" fact="0.89"/>
                            <dgm:constr type="w" for="ch" forName="backup4" refType="w" fact="-0.89"/>
                            <dgm:constr type="w" for="ch" forName="preLine4" refType="w" fact="0.11"/>
                            <dgm:constr type="w" for="ch" forName="desTx4" refType="w" fact="0.78"/>
                          </dgm:constrLst>
                        </dgm:else>
                      </dgm:choose>
                      <dgm:layoutNode name="anchor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4" styleLbl="parChTrans1D1" moveWith="desTx4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4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27">
                        <dgm:if name="Name128" axis="root ch" ptType="all node" func="cnt" op="gte" val="5">
                          <dgm:layoutNode name="postLine4" styleLbl="parChTrans1D1" moveWith="desTx4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29"/>
                      </dgm:choose>
                    </dgm:layoutNode>
                  </dgm:forEach>
                  <dgm:choose name="Name130">
                    <dgm:if name="Name131" axis="root ch" ptType="all node" func="cnt" op="gte" val="5">
                      <dgm:forEach name="Name132" axis="self" ptType="parTrans">
                        <dgm:layoutNode name="Name133" styleLbl="parChTrans1D1">
                          <dgm:choose name="Name134">
                            <dgm:if name="Name135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5"/>
                                <dgm:param type="endSty" val="noArr"/>
                                <dgm:param type="dstNode" val="anchor4"/>
                              </dgm:alg>
                            </dgm:if>
                            <dgm:else name="Name136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5"/>
                                <dgm:param type="dstNode" val="anchor4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37"/>
                  </dgm:choose>
                </dgm:forEach>
              </dgm:layoutNode>
              <dgm:choose name="Name138">
                <dgm:if name="Name139" axis="root ch" ptType="all node" func="cnt" op="gte" val="5">
                  <dgm:layoutNode name="spPost4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40"/>
              </dgm:choose>
            </dgm:if>
            <dgm:else name="Name141"/>
          </dgm:choose>
        </dgm:if>
        <dgm:if name="Name142" axis="self" ptType="node" func="pos" op="equ" val="5">
          <dgm:layoutNode name="parTx5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43">
            <dgm:if name="Name144" axis="ch" ptType="node" func="cnt" op="gte" val="1">
              <dgm:layoutNode name="spPre5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5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5" refType="w" fact="0.77"/>
                  <dgm:constr type="w" for="ch" forName="top5" refType="w" refFor="ch" refForName="txAndLines5" fact="0.78"/>
                </dgm:constrLst>
                <dgm:forEach name="Name145" axis="ch">
                  <dgm:forEach name="Name146" axis="self" ptType="parTrans">
                    <dgm:layoutNode name="Name147" styleLbl="parChTrans1D1">
                      <dgm:choose name="Name148">
                        <dgm:if name="Name149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5"/>
                          </dgm:alg>
                        </dgm:if>
                        <dgm:else name="Name150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5"/>
                            <dgm:param type="dstNode" val="anchor5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1" axis="self" ptType="node">
                    <dgm:choose name="Name152">
                      <dgm:if name="Name153" axis="par ch" ptType="node node" func="cnt" op="equ" val="1">
                        <dgm:layoutNode name="top5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54"/>
                    </dgm:choose>
                    <dgm:layoutNode name="txAndLines5">
                      <dgm:choose name="Name155">
                        <dgm:if name="Name156" func="var" arg="dir" op="equ" val="norm">
                          <dgm:alg type="lin"/>
                        </dgm:if>
                        <dgm:else name="Name157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58">
                        <dgm:if name="Name159" axis="root ch" ptType="all node" func="cnt" op="gte" val="6">
                          <dgm:constrLst>
                            <dgm:constr type="w" for="ch" forName="anchor5" refType="w"/>
                            <dgm:constr type="w" for="ch" forName="backup5" refType="w" fact="-1"/>
                            <dgm:constr type="w" for="ch" forName="preLine5" refType="w" fact="0.11"/>
                            <dgm:constr type="w" for="ch" forName="desTx5" refType="w" fact="0.78"/>
                            <dgm:constr type="w" for="ch" forName="postLine5" refType="w" fact="0.11"/>
                          </dgm:constrLst>
                        </dgm:if>
                        <dgm:else name="Name160">
                          <dgm:constrLst>
                            <dgm:constr type="w" for="ch" forName="anchor5" refType="w" fact="0.89"/>
                            <dgm:constr type="w" for="ch" forName="backup5" refType="w" fact="-0.89"/>
                            <dgm:constr type="w" for="ch" forName="preLine5" refType="w" fact="0.11"/>
                            <dgm:constr type="w" for="ch" forName="desTx5" refType="w" fact="0.78"/>
                          </dgm:constrLst>
                        </dgm:else>
                      </dgm:choose>
                      <dgm:layoutNode name="anchor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5" styleLbl="parChTrans1D1" moveWith="desTx5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5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61">
                        <dgm:if name="Name162" axis="root ch" ptType="all node" func="cnt" op="gte" val="6">
                          <dgm:layoutNode name="postLine5" styleLbl="parChTrans1D1" moveWith="desTx5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63"/>
                      </dgm:choose>
                    </dgm:layoutNode>
                  </dgm:forEach>
                  <dgm:choose name="Name164">
                    <dgm:if name="Name165" axis="root ch" ptType="all node" func="cnt" op="gte" val="6">
                      <dgm:forEach name="Name166" axis="self" ptType="parTrans">
                        <dgm:layoutNode name="Name167" styleLbl="parChTrans1D1">
                          <dgm:choose name="Name168">
                            <dgm:if name="Name169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6"/>
                                <dgm:param type="endSty" val="noArr"/>
                                <dgm:param type="dstNode" val="anchor5"/>
                              </dgm:alg>
                            </dgm:if>
                            <dgm:else name="Name170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6"/>
                                <dgm:param type="dstNode" val="anchor5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71"/>
                  </dgm:choose>
                </dgm:forEach>
              </dgm:layoutNode>
              <dgm:choose name="Name172">
                <dgm:if name="Name173" axis="root ch" ptType="all node" func="cnt" op="gte" val="6">
                  <dgm:layoutNode name="spPost5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74"/>
              </dgm:choose>
            </dgm:if>
            <dgm:else name="Name175"/>
          </dgm:choose>
        </dgm:if>
        <dgm:if name="Name176" axis="self" ptType="node" func="pos" op="equ" val="6">
          <dgm:layoutNode name="parTx6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77">
            <dgm:if name="Name178" axis="ch" ptType="node" func="cnt" op="gte" val="1">
              <dgm:layoutNode name="spPre6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6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6" refType="w" fact="0.77"/>
                  <dgm:constr type="w" for="ch" forName="top6" refType="w" refFor="ch" refForName="txAndLines6" fact="0.78"/>
                </dgm:constrLst>
                <dgm:forEach name="Name179" axis="ch">
                  <dgm:forEach name="Name180" axis="self" ptType="parTrans">
                    <dgm:layoutNode name="Name181" styleLbl="parChTrans1D1">
                      <dgm:choose name="Name182">
                        <dgm:if name="Name18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6"/>
                          </dgm:alg>
                        </dgm:if>
                        <dgm:else name="Name18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6"/>
                            <dgm:param type="dstNode" val="anchor6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85" axis="self" ptType="node">
                    <dgm:choose name="Name186">
                      <dgm:if name="Name187" axis="par ch" ptType="node node" func="cnt" op="equ" val="1">
                        <dgm:layoutNode name="top6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8"/>
                    </dgm:choose>
                    <dgm:layoutNode name="txAndLines6">
                      <dgm:choose name="Name189">
                        <dgm:if name="Name190" func="var" arg="dir" op="equ" val="norm">
                          <dgm:alg type="lin"/>
                        </dgm:if>
                        <dgm:else name="Name19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92">
                        <dgm:if name="Name193" axis="root ch" ptType="all node" func="cnt" op="gte" val="7">
                          <dgm:constrLst>
                            <dgm:constr type="w" for="ch" forName="anchor6" refType="w"/>
                            <dgm:constr type="w" for="ch" forName="backup6" refType="w" fact="-1"/>
                            <dgm:constr type="w" for="ch" forName="preLine6" refType="w" fact="0.11"/>
                            <dgm:constr type="w" for="ch" forName="desTx6" refType="w" fact="0.78"/>
                            <dgm:constr type="w" for="ch" forName="postLine6" refType="w" fact="0.11"/>
                          </dgm:constrLst>
                        </dgm:if>
                        <dgm:else name="Name194">
                          <dgm:constrLst>
                            <dgm:constr type="w" for="ch" forName="anchor6" refType="w" fact="0.89"/>
                            <dgm:constr type="w" for="ch" forName="backup6" refType="w" fact="-0.89"/>
                            <dgm:constr type="w" for="ch" forName="preLine6" refType="w" fact="0.11"/>
                            <dgm:constr type="w" for="ch" forName="desTx6" refType="w" fact="0.78"/>
                          </dgm:constrLst>
                        </dgm:else>
                      </dgm:choose>
                      <dgm:layoutNode name="anchor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6" styleLbl="parChTrans1D1" moveWith="desTx6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6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95">
                        <dgm:if name="Name196" axis="root ch" ptType="all node" func="cnt" op="gte" val="7">
                          <dgm:layoutNode name="postLine6" styleLbl="parChTrans1D1" moveWith="desTx6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97"/>
                      </dgm:choose>
                    </dgm:layoutNode>
                  </dgm:forEach>
                  <dgm:choose name="Name198">
                    <dgm:if name="Name199" axis="root ch" ptType="all node" func="cnt" op="gte" val="7">
                      <dgm:forEach name="Name200" axis="self" ptType="parTrans">
                        <dgm:layoutNode name="Name201" styleLbl="parChTrans1D1">
                          <dgm:choose name="Name202">
                            <dgm:if name="Name20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7"/>
                                <dgm:param type="endSty" val="noArr"/>
                                <dgm:param type="dstNode" val="anchor6"/>
                              </dgm:alg>
                            </dgm:if>
                            <dgm:else name="Name20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7"/>
                                <dgm:param type="dstNode" val="anchor6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205"/>
                  </dgm:choose>
                </dgm:forEach>
              </dgm:layoutNode>
              <dgm:choose name="Name206">
                <dgm:if name="Name207" axis="root ch" ptType="all node" func="cnt" op="gte" val="7">
                  <dgm:layoutNode name="spPost6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208"/>
              </dgm:choose>
            </dgm:if>
            <dgm:else name="Name209"/>
          </dgm:choose>
        </dgm:if>
        <dgm:if name="Name210" axis="self" ptType="node" func="pos" op="equ" val="7">
          <dgm:layoutNode name="parTx7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211">
            <dgm:if name="Name212" axis="ch" ptType="node" func="cnt" op="gte" val="1">
              <dgm:layoutNode name="spPre7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7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7" refType="w" fact="0.77"/>
                  <dgm:constr type="w" for="ch" forName="top7" refType="w" refFor="ch" refForName="txAndLines7" fact="0.78"/>
                </dgm:constrLst>
                <dgm:forEach name="Name213" axis="ch">
                  <dgm:forEach name="Name214" axis="self" ptType="parTrans">
                    <dgm:layoutNode name="Name215" styleLbl="parChTrans1D1">
                      <dgm:choose name="Name216">
                        <dgm:if name="Name21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7"/>
                          </dgm:alg>
                        </dgm:if>
                        <dgm:else name="Name21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7"/>
                            <dgm:param type="dstNode" val="anchor7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219" axis="self" ptType="node">
                    <dgm:choose name="Name220">
                      <dgm:if name="Name221" axis="par ch" ptType="node node" func="cnt" op="equ" val="1">
                        <dgm:layoutNode name="top7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222"/>
                    </dgm:choose>
                    <dgm:layoutNode name="txAndLines7">
                      <dgm:choose name="Name223">
                        <dgm:if name="Name224" func="var" arg="dir" op="equ" val="norm">
                          <dgm:alg type="lin"/>
                        </dgm:if>
                        <dgm:else name="Name22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w" for="ch" forName="anchor7" refType="w" fact="0.89"/>
                        <dgm:constr type="w" for="ch" forName="backup7" refType="w" fact="-0.89"/>
                        <dgm:constr type="w" for="ch" forName="preLine7" refType="w" fact="0.11"/>
                        <dgm:constr type="w" for="ch" forName="desTx7" refType="w" fact="0.78"/>
                      </dgm:constrLst>
                      <dgm:layoutNode name="anchor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7" styleLbl="parChTrans1D1" moveWith="desTx7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7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</dgm:layoutNode>
                  </dgm:forEach>
                </dgm:forEach>
              </dgm:layoutNode>
            </dgm:if>
            <dgm:else name="Name226"/>
          </dgm:choose>
        </dgm:if>
        <dgm:else name="Name227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7" y="5"/>
            <a:ext cx="2949786" cy="496970"/>
          </a:xfrm>
          <a:prstGeom prst="rect">
            <a:avLst/>
          </a:prstGeom>
        </p:spPr>
        <p:txBody>
          <a:bodyPr vert="horz" lIns="91550" tIns="45774" rIns="91550" bIns="45774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842" y="5"/>
            <a:ext cx="2949786" cy="496970"/>
          </a:xfrm>
          <a:prstGeom prst="rect">
            <a:avLst/>
          </a:prstGeom>
        </p:spPr>
        <p:txBody>
          <a:bodyPr vert="horz" lIns="91550" tIns="45774" rIns="91550" bIns="45774" rtlCol="0"/>
          <a:lstStyle>
            <a:lvl1pPr algn="r">
              <a:defRPr sz="1200"/>
            </a:lvl1pPr>
          </a:lstStyle>
          <a:p>
            <a:fld id="{365BA846-6501-4574-BBCB-3AE98E730FA6}" type="datetimeFigureOut">
              <a:rPr lang="zh-TW" altLang="en-US" smtClean="0"/>
              <a:t>2023/1/6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7" y="9440647"/>
            <a:ext cx="2949786" cy="496970"/>
          </a:xfrm>
          <a:prstGeom prst="rect">
            <a:avLst/>
          </a:prstGeom>
        </p:spPr>
        <p:txBody>
          <a:bodyPr vert="horz" lIns="91550" tIns="45774" rIns="91550" bIns="45774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842" y="9440647"/>
            <a:ext cx="2949786" cy="496970"/>
          </a:xfrm>
          <a:prstGeom prst="rect">
            <a:avLst/>
          </a:prstGeom>
        </p:spPr>
        <p:txBody>
          <a:bodyPr vert="horz" lIns="91550" tIns="45774" rIns="91550" bIns="45774" rtlCol="0" anchor="b"/>
          <a:lstStyle>
            <a:lvl1pPr algn="r">
              <a:defRPr sz="1200"/>
            </a:lvl1pPr>
          </a:lstStyle>
          <a:p>
            <a:fld id="{B88DA7BF-9A6C-4C2F-801D-A37FFF42ED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05485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7" y="5"/>
            <a:ext cx="2949786" cy="496970"/>
          </a:xfrm>
          <a:prstGeom prst="rect">
            <a:avLst/>
          </a:prstGeom>
        </p:spPr>
        <p:txBody>
          <a:bodyPr vert="horz" lIns="91550" tIns="45774" rIns="91550" bIns="45774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42" y="5"/>
            <a:ext cx="2949786" cy="496970"/>
          </a:xfrm>
          <a:prstGeom prst="rect">
            <a:avLst/>
          </a:prstGeom>
        </p:spPr>
        <p:txBody>
          <a:bodyPr vert="horz" lIns="91550" tIns="45774" rIns="91550" bIns="45774" rtlCol="0"/>
          <a:lstStyle>
            <a:lvl1pPr algn="r">
              <a:defRPr sz="1200"/>
            </a:lvl1pPr>
          </a:lstStyle>
          <a:p>
            <a:fld id="{6FC5FF1B-A4A3-4649-9913-9586D9BB6630}" type="datetimeFigureOut">
              <a:rPr lang="zh-TW" altLang="en-US" smtClean="0"/>
              <a:pPr/>
              <a:t>2023/1/6</a:t>
            </a:fld>
            <a:endParaRPr lang="zh-TW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6125"/>
            <a:ext cx="662622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4" rIns="91550" bIns="45774" rtlCol="0" anchor="ctr"/>
          <a:lstStyle/>
          <a:p>
            <a:endParaRPr lang="zh-TW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1" y="4721187"/>
            <a:ext cx="5445760" cy="4472702"/>
          </a:xfrm>
          <a:prstGeom prst="rect">
            <a:avLst/>
          </a:prstGeom>
        </p:spPr>
        <p:txBody>
          <a:bodyPr vert="horz" lIns="91550" tIns="45774" rIns="91550" bIns="45774" rtlCol="0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7" y="9440647"/>
            <a:ext cx="2949786" cy="496970"/>
          </a:xfrm>
          <a:prstGeom prst="rect">
            <a:avLst/>
          </a:prstGeom>
        </p:spPr>
        <p:txBody>
          <a:bodyPr vert="horz" lIns="91550" tIns="45774" rIns="91550" bIns="45774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42" y="9440647"/>
            <a:ext cx="2949786" cy="496970"/>
          </a:xfrm>
          <a:prstGeom prst="rect">
            <a:avLst/>
          </a:prstGeom>
        </p:spPr>
        <p:txBody>
          <a:bodyPr vert="horz" lIns="91550" tIns="45774" rIns="91550" bIns="45774" rtlCol="0" anchor="b"/>
          <a:lstStyle>
            <a:lvl1pPr algn="r">
              <a:defRPr sz="1200"/>
            </a:lvl1pPr>
          </a:lstStyle>
          <a:p>
            <a:fld id="{BA590556-DD0E-4A5C-8915-D16470D512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1077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590556-DD0E-4A5C-8915-D16470D5126E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24941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590556-DD0E-4A5C-8915-D16470D5126E}" type="slidenum">
              <a:rPr lang="zh-TW" altLang="en-US" smtClean="0"/>
              <a:pPr/>
              <a:t>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6783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TW"/>
              <a:t>Click to edit Master subtitle style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0DDD5-85DB-439A-A7F0-DB07313A2C58}" type="datetime1">
              <a:rPr lang="zh-TW" altLang="en-US" smtClean="0"/>
              <a:t>2023/1/6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AD11-2221-4E09-980D-792BF738D7B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8772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09AF2-C18D-4A51-8D2C-972D5E969041}" type="datetime1">
              <a:rPr lang="zh-TW" altLang="en-US" smtClean="0"/>
              <a:t>2023/1/6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AD11-2221-4E09-980D-792BF738D7B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7490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75B2D-4E70-4628-8A2D-2F18DB79CC78}" type="datetime1">
              <a:rPr lang="zh-TW" altLang="en-US" smtClean="0"/>
              <a:t>2023/1/6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AD11-2221-4E09-980D-792BF738D7B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1978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546DD-FE44-4B6F-85C9-9F449DA0734E}" type="datetime1">
              <a:rPr lang="zh-TW" altLang="en-US" smtClean="0"/>
              <a:t>2023/1/6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AD11-2221-4E09-980D-792BF738D7B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5487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4E5D-54A7-45DC-B9A9-D931B112E231}" type="datetime1">
              <a:rPr lang="zh-TW" altLang="en-US" smtClean="0"/>
              <a:t>2023/1/6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AD11-2221-4E09-980D-792BF738D7B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1585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C2EB8-067F-4BCE-BDDE-115BCBAAE3B1}" type="datetime1">
              <a:rPr lang="zh-TW" altLang="en-US" smtClean="0"/>
              <a:t>2023/1/6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AD11-2221-4E09-980D-792BF738D7B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4028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E2BF3-93F6-474E-A3AF-29F1B1DEE4C8}" type="datetime1">
              <a:rPr lang="zh-TW" altLang="en-US" smtClean="0"/>
              <a:t>2023/1/6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AD11-2221-4E09-980D-792BF738D7B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3992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1D0B0-E6CB-40EB-BA42-81C299F663EE}" type="datetime1">
              <a:rPr lang="zh-TW" altLang="en-US" smtClean="0"/>
              <a:t>2023/1/6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AD11-2221-4E09-980D-792BF738D7B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7076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8D5B-D6FE-4B68-B52B-8303134AAC80}" type="datetime1">
              <a:rPr lang="zh-TW" altLang="en-US" smtClean="0"/>
              <a:t>2023/1/6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AD11-2221-4E09-980D-792BF738D7B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9023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54A6-7059-468C-813C-C7180B4C0663}" type="datetime1">
              <a:rPr lang="zh-TW" altLang="en-US" smtClean="0"/>
              <a:t>2023/1/6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AD11-2221-4E09-980D-792BF738D7B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9145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700BB-33D6-423F-BF2F-D9090BF567A7}" type="datetime1">
              <a:rPr lang="zh-TW" altLang="en-US" smtClean="0"/>
              <a:t>2023/1/6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AD11-2221-4E09-980D-792BF738D7B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5409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FB017-F08F-4D93-8257-6FD57D1A4E62}" type="datetime1">
              <a:rPr lang="zh-TW" altLang="en-US" smtClean="0"/>
              <a:t>2023/1/6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6AD11-2221-4E09-980D-792BF738D7B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7636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eduhk.hk/ge/web/staff_info.php?id=11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4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10.xml"/><Relationship Id="rId7" Type="http://schemas.openxmlformats.org/officeDocument/2006/relationships/image" Target="../media/image5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8128" y="5689863"/>
            <a:ext cx="3491880" cy="747756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063553" y="332656"/>
            <a:ext cx="7966838" cy="4708981"/>
          </a:xfrm>
          <a:prstGeom prst="rect">
            <a:avLst/>
          </a:prstGeom>
          <a:noFill/>
          <a:effectLst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en-US" altLang="zh-TW" sz="6000" b="1" dirty="0">
                <a:ln w="10541" cmpd="sng">
                  <a:solidFill>
                    <a:schemeClr val="bg1">
                      <a:lumMod val="50000"/>
                    </a:schemeClr>
                  </a:solidFill>
                  <a:prstDash val="solid"/>
                </a:ln>
              </a:rPr>
              <a:t>Experiential Learning Sharing Session:</a:t>
            </a:r>
          </a:p>
          <a:p>
            <a:pPr algn="r"/>
            <a:r>
              <a:rPr lang="en-US" altLang="zh-TW" sz="6000" b="1" dirty="0">
                <a:ln w="10541" cmpd="sng">
                  <a:solidFill>
                    <a:schemeClr val="bg1">
                      <a:lumMod val="50000"/>
                    </a:schemeClr>
                  </a:solidFill>
                  <a:prstDash val="solid"/>
                </a:ln>
              </a:rPr>
              <a:t>Achievements in 2021/22</a:t>
            </a:r>
          </a:p>
          <a:p>
            <a:pPr algn="r"/>
            <a:endParaRPr lang="en-US" altLang="zh-TW" sz="6000" b="1" dirty="0">
              <a:ln w="10541" cmpd="sng">
                <a:solidFill>
                  <a:schemeClr val="bg1">
                    <a:lumMod val="50000"/>
                  </a:schemeClr>
                </a:solidFill>
                <a:prstDash val="solid"/>
              </a:ln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249924" y="4839544"/>
            <a:ext cx="5780467" cy="830997"/>
          </a:xfrm>
          <a:prstGeom prst="rect">
            <a:avLst/>
          </a:prstGeom>
          <a:noFill/>
          <a:effectLst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en-US" altLang="zh-TW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Dr. Theodore Lee</a:t>
            </a:r>
          </a:p>
          <a:p>
            <a:pPr algn="r"/>
            <a:r>
              <a:rPr lang="en-US" altLang="zh-TW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 December 2022</a:t>
            </a:r>
          </a:p>
        </p:txBody>
      </p:sp>
    </p:spTree>
    <p:extLst>
      <p:ext uri="{BB962C8B-B14F-4D97-AF65-F5344CB8AC3E}">
        <p14:creationId xmlns:p14="http://schemas.microsoft.com/office/powerpoint/2010/main" val="173173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0EE90-B3AD-4101-BE2D-1B450FAE1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Challenges in 2021/22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49F252-C1B0-4688-AD32-1C5EFA0B3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AD11-2221-4E09-980D-792BF738D7B1}" type="slidenum">
              <a:rPr lang="zh-TW" altLang="en-US" smtClean="0"/>
              <a:pPr/>
              <a:t>10</a:t>
            </a:fld>
            <a:endParaRPr lang="zh-TW" alt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7824291-54A2-479E-97F5-95EAFF9F386F}"/>
              </a:ext>
            </a:extLst>
          </p:cNvPr>
          <p:cNvGrpSpPr/>
          <p:nvPr/>
        </p:nvGrpSpPr>
        <p:grpSpPr>
          <a:xfrm>
            <a:off x="833398" y="1300080"/>
            <a:ext cx="10526960" cy="1113840"/>
            <a:chOff x="0" y="0"/>
            <a:chExt cx="10526960" cy="1113840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AB0B7306-3F26-475F-9036-0CAF5963C4FE}"/>
                </a:ext>
              </a:extLst>
            </p:cNvPr>
            <p:cNvSpPr/>
            <p:nvPr/>
          </p:nvSpPr>
          <p:spPr>
            <a:xfrm>
              <a:off x="0" y="0"/>
              <a:ext cx="10526960" cy="111384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ectangle: Rounded Corners 4">
              <a:extLst>
                <a:ext uri="{FF2B5EF4-FFF2-40B4-BE49-F238E27FC236}">
                  <a16:creationId xmlns:a16="http://schemas.microsoft.com/office/drawing/2014/main" id="{7CF3CF41-883B-4271-9A11-EFBC82C60002}"/>
                </a:ext>
              </a:extLst>
            </p:cNvPr>
            <p:cNvSpPr txBox="1"/>
            <p:nvPr/>
          </p:nvSpPr>
          <p:spPr>
            <a:xfrm>
              <a:off x="54373" y="54373"/>
              <a:ext cx="10418214" cy="10050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marL="0" lvl="0" indent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kern="1200" dirty="0"/>
                <a:t>1. Partner organizations not available for collaboration/ f2f activities / Students having difficulties finding partner organizations on their own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034825B-C207-4C3A-B400-C01CF9ABA3F8}"/>
              </a:ext>
            </a:extLst>
          </p:cNvPr>
          <p:cNvGrpSpPr/>
          <p:nvPr/>
        </p:nvGrpSpPr>
        <p:grpSpPr>
          <a:xfrm>
            <a:off x="830647" y="2486989"/>
            <a:ext cx="10526960" cy="1113840"/>
            <a:chOff x="0" y="1296144"/>
            <a:chExt cx="10526960" cy="1113840"/>
          </a:xfrm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2C2F37CC-8CA0-47F7-BA28-249B8A714FF8}"/>
                </a:ext>
              </a:extLst>
            </p:cNvPr>
            <p:cNvSpPr/>
            <p:nvPr/>
          </p:nvSpPr>
          <p:spPr>
            <a:xfrm>
              <a:off x="0" y="1296144"/>
              <a:ext cx="10526960" cy="111384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ectangle: Rounded Corners 4">
              <a:extLst>
                <a:ext uri="{FF2B5EF4-FFF2-40B4-BE49-F238E27FC236}">
                  <a16:creationId xmlns:a16="http://schemas.microsoft.com/office/drawing/2014/main" id="{E6D95633-B8B4-4C8C-94C8-6A909F3F551E}"/>
                </a:ext>
              </a:extLst>
            </p:cNvPr>
            <p:cNvSpPr txBox="1"/>
            <p:nvPr/>
          </p:nvSpPr>
          <p:spPr>
            <a:xfrm>
              <a:off x="54373" y="1350517"/>
              <a:ext cx="10418214" cy="10050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marL="0" lvl="0" indent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kern="1200" dirty="0"/>
                <a:t>2. Confusion in assessment/ activity arrangements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687E9B9-4237-422B-AB85-DA2CBCA0790F}"/>
              </a:ext>
            </a:extLst>
          </p:cNvPr>
          <p:cNvGrpSpPr/>
          <p:nvPr/>
        </p:nvGrpSpPr>
        <p:grpSpPr>
          <a:xfrm>
            <a:off x="830647" y="3677011"/>
            <a:ext cx="10526960" cy="1113840"/>
            <a:chOff x="-111497" y="1786785"/>
            <a:chExt cx="10526960" cy="1113840"/>
          </a:xfrm>
        </p:grpSpPr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CDCEA941-BE67-4B59-AF8F-C5F4669BD0D5}"/>
                </a:ext>
              </a:extLst>
            </p:cNvPr>
            <p:cNvSpPr/>
            <p:nvPr/>
          </p:nvSpPr>
          <p:spPr>
            <a:xfrm>
              <a:off x="-111497" y="1786785"/>
              <a:ext cx="10526960" cy="1113840"/>
            </a:xfrm>
            <a:prstGeom prst="roundRect">
              <a:avLst/>
            </a:prstGeom>
            <a:solidFill>
              <a:srgbClr val="64B7CE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ectangle: Rounded Corners 4">
              <a:extLst>
                <a:ext uri="{FF2B5EF4-FFF2-40B4-BE49-F238E27FC236}">
                  <a16:creationId xmlns:a16="http://schemas.microsoft.com/office/drawing/2014/main" id="{83D12161-3A7D-4BE9-A8A1-919CD3788714}"/>
                </a:ext>
              </a:extLst>
            </p:cNvPr>
            <p:cNvSpPr txBox="1"/>
            <p:nvPr/>
          </p:nvSpPr>
          <p:spPr>
            <a:xfrm>
              <a:off x="-48260" y="1841158"/>
              <a:ext cx="10418214" cy="10050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marL="0" lvl="0" indent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kern="1200" dirty="0"/>
                <a:t>3. Insufficient time for planning/ implementing activities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FF59FF7-21AF-4072-9061-C76672D140ED}"/>
              </a:ext>
            </a:extLst>
          </p:cNvPr>
          <p:cNvGrpSpPr/>
          <p:nvPr/>
        </p:nvGrpSpPr>
        <p:grpSpPr>
          <a:xfrm>
            <a:off x="830647" y="4867033"/>
            <a:ext cx="10526960" cy="1113840"/>
            <a:chOff x="0" y="3778845"/>
            <a:chExt cx="10526960" cy="1113840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CD35F68E-B900-4224-8C2D-B67FDE69073F}"/>
                </a:ext>
              </a:extLst>
            </p:cNvPr>
            <p:cNvSpPr/>
            <p:nvPr/>
          </p:nvSpPr>
          <p:spPr>
            <a:xfrm>
              <a:off x="0" y="3778845"/>
              <a:ext cx="10526960" cy="1113840"/>
            </a:xfrm>
            <a:prstGeom prst="roundRect">
              <a:avLst/>
            </a:prstGeom>
            <a:solidFill>
              <a:srgbClr val="9F8AB8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ectangle: Rounded Corners 4">
              <a:extLst>
                <a:ext uri="{FF2B5EF4-FFF2-40B4-BE49-F238E27FC236}">
                  <a16:creationId xmlns:a16="http://schemas.microsoft.com/office/drawing/2014/main" id="{FA8A9EEB-7D0D-4E8B-B8A0-EF30756FAEDB}"/>
                </a:ext>
              </a:extLst>
            </p:cNvPr>
            <p:cNvSpPr txBox="1"/>
            <p:nvPr/>
          </p:nvSpPr>
          <p:spPr>
            <a:xfrm>
              <a:off x="54373" y="3833218"/>
              <a:ext cx="10418214" cy="10050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marL="0" lvl="0" indent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kern="1200" dirty="0"/>
                <a:t>4. Lacking engagement/ interaction with classmates/ activity targets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31329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7DDA9-0BA3-4229-A6A3-C09F498B3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438CBE5-738E-4711-80C0-8702184743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8211865"/>
              </p:ext>
            </p:extLst>
          </p:nvPr>
        </p:nvGraphicFramePr>
        <p:xfrm>
          <a:off x="443372" y="132973"/>
          <a:ext cx="11305256" cy="6400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45019">
                  <a:extLst>
                    <a:ext uri="{9D8B030D-6E8A-4147-A177-3AD203B41FA5}">
                      <a16:colId xmlns:a16="http://schemas.microsoft.com/office/drawing/2014/main" val="476300320"/>
                    </a:ext>
                  </a:extLst>
                </a:gridCol>
                <a:gridCol w="8560237">
                  <a:extLst>
                    <a:ext uri="{9D8B030D-6E8A-4147-A177-3AD203B41FA5}">
                      <a16:colId xmlns:a16="http://schemas.microsoft.com/office/drawing/2014/main" val="74863116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lvl="0"/>
                      <a:r>
                        <a:rPr lang="en-US" dirty="0"/>
                        <a:t>Partner organizations not available for collaboration/ f2f activities</a:t>
                      </a:r>
                    </a:p>
                    <a:p>
                      <a:pPr lvl="0"/>
                      <a:r>
                        <a:rPr lang="en-US" dirty="0"/>
                        <a:t>Students having difficulties finding partner organizations on their own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9061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Contingency planning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Preparation meetings with partner organizations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 plan ahead for online activities and to provide as many activities as possible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Expand the number of partner organizations 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help students fulfill their activity hour requirements in case some of them close down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Discuss with partner organizations about the possibility of </a:t>
                      </a:r>
                      <a:r>
                        <a:rPr lang="en-US" sz="1800" b="1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postponing the activity implementation period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09924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Flexibility in assessment and activity arrangements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 limiting students to only work with partner organizations for their activity, i.e. allow students to </a:t>
                      </a:r>
                      <a:r>
                        <a:rPr lang="en-US" sz="1800" b="1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their peers as activity targets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look for individual </a:t>
                      </a:r>
                      <a:r>
                        <a:rPr lang="en-US" sz="1800" b="1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activity targets within their own circles/ communities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Activity hours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Allow </a:t>
                      </a:r>
                      <a:r>
                        <a:rPr lang="en-US" sz="1800" b="1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preparation work time to be included in activity hours 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case students encounter unforeseen difficulties/ partner organizations cancel the activities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Assessment: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Ask students to </a:t>
                      </a:r>
                      <a:r>
                        <a:rPr lang="en-US" sz="1800" b="1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submit extra essays 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case partner organizations are not available for activities, and </a:t>
                      </a:r>
                      <a:r>
                        <a:rPr lang="en-US" sz="1800" b="1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remove assessments that are not practical 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 the online setting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7301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Student support in case of activity cancellation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Online consultation sessions 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allow students to seek advice on their plans and contingency measures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Class WhatsApp group to provide immediate support 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students when partner organizations cancel activities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 some backup partner organizations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 students when they have difficulties finding one on their own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2002784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E95984-C62D-4048-99D7-D6CCB99F9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AD11-2221-4E09-980D-792BF738D7B1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8116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77C82-6B6A-45F4-948C-C1800B778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7D9B6A-6684-497E-B560-6AFA0DB245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C05A1E-3904-4589-8A1B-7D72FBA56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AD11-2221-4E09-980D-792BF738D7B1}" type="slidenum">
              <a:rPr lang="zh-TW" altLang="en-US" smtClean="0"/>
              <a:pPr/>
              <a:t>12</a:t>
            </a:fld>
            <a:endParaRPr lang="zh-TW" alt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8B3F5AF2-F519-40E3-B7B6-9C49C328110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508197"/>
              </p:ext>
            </p:extLst>
          </p:nvPr>
        </p:nvGraphicFramePr>
        <p:xfrm>
          <a:off x="609600" y="1600200"/>
          <a:ext cx="10972800" cy="1651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972800">
                  <a:extLst>
                    <a:ext uri="{9D8B030D-6E8A-4147-A177-3AD203B41FA5}">
                      <a16:colId xmlns:a16="http://schemas.microsoft.com/office/drawing/2014/main" val="17110363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en-US" dirty="0"/>
                        <a:t>Confusion in assessment/ activity arrangements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385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effectLst/>
                        </a:rPr>
                        <a:t>Make </a:t>
                      </a:r>
                      <a:r>
                        <a:rPr lang="en-US" sz="1800" b="1" kern="1200" dirty="0">
                          <a:solidFill>
                            <a:srgbClr val="0000FF"/>
                          </a:solidFill>
                          <a:effectLst/>
                        </a:rPr>
                        <a:t>course announcements via Moodle, Zoom and WhatsApp </a:t>
                      </a:r>
                      <a:r>
                        <a:rPr lang="en-US" sz="1800" kern="1200" dirty="0">
                          <a:effectLst/>
                        </a:rPr>
                        <a:t>to remind and communicate with students frequently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8728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effectLst/>
                        </a:rPr>
                        <a:t>Use </a:t>
                      </a:r>
                      <a:r>
                        <a:rPr lang="en-US" sz="1800" b="1" kern="1200" dirty="0">
                          <a:solidFill>
                            <a:srgbClr val="0000FF"/>
                          </a:solidFill>
                          <a:effectLst/>
                        </a:rPr>
                        <a:t>Zoom meetings to make clarifications with entire class </a:t>
                      </a:r>
                      <a:r>
                        <a:rPr lang="en-US" sz="1800" kern="1200" dirty="0">
                          <a:effectLst/>
                        </a:rPr>
                        <a:t>when there are major changes to assessment/ activity arrangements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0534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8966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47A0D-C0AD-4F27-9E13-83832FC03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29F1A3-B05F-42C4-B053-0D52BB7EC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E36C6B-3AFB-4160-B807-9AC7BD12F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AD11-2221-4E09-980D-792BF738D7B1}" type="slidenum">
              <a:rPr lang="zh-TW" altLang="en-US" smtClean="0"/>
              <a:pPr/>
              <a:t>13</a:t>
            </a:fld>
            <a:endParaRPr lang="zh-TW" altLang="en-US"/>
          </a:p>
        </p:txBody>
      </p:sp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F41BC29B-6900-45E8-8250-E76D274526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22640"/>
              </p:ext>
            </p:extLst>
          </p:nvPr>
        </p:nvGraphicFramePr>
        <p:xfrm>
          <a:off x="609600" y="1600201"/>
          <a:ext cx="10972800" cy="17526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0972800">
                  <a:extLst>
                    <a:ext uri="{9D8B030D-6E8A-4147-A177-3AD203B41FA5}">
                      <a16:colId xmlns:a16="http://schemas.microsoft.com/office/drawing/2014/main" val="24627415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en-US" dirty="0"/>
                        <a:t>Insufficient time for planning/ implementing activities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41378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effectLst/>
                        </a:rPr>
                        <a:t>Provide a </a:t>
                      </a:r>
                      <a:r>
                        <a:rPr lang="en-US" sz="1800" b="1" kern="1200" dirty="0">
                          <a:solidFill>
                            <a:srgbClr val="0000FF"/>
                          </a:solidFill>
                          <a:effectLst/>
                        </a:rPr>
                        <a:t>step-by-step rundown to guide students </a:t>
                      </a:r>
                      <a:r>
                        <a:rPr lang="en-US" sz="1800" kern="1200" dirty="0">
                          <a:effectLst/>
                        </a:rPr>
                        <a:t>to plan and implement their activities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4715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kern="1200" dirty="0">
                          <a:effectLst/>
                        </a:rPr>
                        <a:t>Have students organize </a:t>
                      </a:r>
                      <a:r>
                        <a:rPr lang="en-US" sz="1800" b="1" kern="1200" dirty="0">
                          <a:solidFill>
                            <a:srgbClr val="0000FF"/>
                          </a:solidFill>
                          <a:effectLst/>
                        </a:rPr>
                        <a:t>weekly reflective circles </a:t>
                      </a:r>
                      <a:r>
                        <a:rPr lang="en-US" sz="1800" kern="1200" dirty="0">
                          <a:effectLst/>
                        </a:rPr>
                        <a:t>in groups to report and evaluate the implementation of the proposal as a self- and group-based </a:t>
                      </a:r>
                      <a:r>
                        <a:rPr lang="en-US" sz="1800" b="1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monitoring mechanism </a:t>
                      </a:r>
                      <a:r>
                        <a:rPr lang="en-US" sz="1800" kern="1200" dirty="0">
                          <a:effectLst/>
                        </a:rPr>
                        <a:t>to facilitate progress in the implementation period.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5337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rgbClr val="0000FF"/>
                          </a:solidFill>
                          <a:effectLst/>
                        </a:rPr>
                        <a:t>Extend duration </a:t>
                      </a:r>
                      <a:r>
                        <a:rPr lang="en-US" sz="1800" kern="1200" dirty="0">
                          <a:effectLst/>
                        </a:rPr>
                        <a:t>for students to implement activities under pandemic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70157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2294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549BA-4568-4D0E-A929-DB4E724A3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B8B4CCF5-F4ED-4B97-BBE9-B7FE872257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6210178"/>
              </p:ext>
            </p:extLst>
          </p:nvPr>
        </p:nvGraphicFramePr>
        <p:xfrm>
          <a:off x="724508" y="1506220"/>
          <a:ext cx="10742984" cy="32969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396972">
                  <a:extLst>
                    <a:ext uri="{9D8B030D-6E8A-4147-A177-3AD203B41FA5}">
                      <a16:colId xmlns:a16="http://schemas.microsoft.com/office/drawing/2014/main" val="1083054876"/>
                    </a:ext>
                  </a:extLst>
                </a:gridCol>
                <a:gridCol w="8346012">
                  <a:extLst>
                    <a:ext uri="{9D8B030D-6E8A-4147-A177-3AD203B41FA5}">
                      <a16:colId xmlns:a16="http://schemas.microsoft.com/office/drawing/2014/main" val="2462741564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Lacking engagement/ interaction with classmates/ activity targets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41378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b="1" dirty="0"/>
                        <a:t>Engaging activity targets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rgbClr val="0000FF"/>
                          </a:solidFill>
                          <a:effectLst/>
                        </a:rPr>
                        <a:t>Introduce tips for online classroom management </a:t>
                      </a:r>
                      <a:r>
                        <a:rPr lang="en-US" sz="1800" kern="1200" dirty="0">
                          <a:effectLst/>
                        </a:rPr>
                        <a:t>to students, such as the selections of muting the students, use of the chat function etc.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="1" dirty="0">
                          <a:solidFill>
                            <a:srgbClr val="0000FF"/>
                          </a:solidFill>
                        </a:rPr>
                        <a:t>Prepare tangible materials</a:t>
                      </a:r>
                      <a:r>
                        <a:rPr lang="en-US" dirty="0"/>
                        <a:t>, e.g. DIY kits, props, for activity targets to do during online activity sessions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4715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b="1" dirty="0"/>
                        <a:t>Increasing class interaction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kern="1200" dirty="0">
                          <a:effectLst/>
                        </a:rPr>
                        <a:t>Use Google slides/docs, chatroom during online group discussions to keep students engaged and facilitate the </a:t>
                      </a:r>
                      <a:r>
                        <a:rPr lang="en-US" sz="1800" b="1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immediate exchange of ideas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kern="1200" dirty="0">
                          <a:effectLst/>
                        </a:rPr>
                        <a:t>Use </a:t>
                      </a:r>
                      <a:r>
                        <a:rPr lang="en-US" sz="1800" b="1" kern="1200" dirty="0">
                          <a:solidFill>
                            <a:srgbClr val="0000FF"/>
                          </a:solidFill>
                          <a:effectLst/>
                        </a:rPr>
                        <a:t>online learning tools</a:t>
                      </a:r>
                      <a:r>
                        <a:rPr lang="en-US" sz="1800" kern="1200" dirty="0">
                          <a:effectLst/>
                        </a:rPr>
                        <a:t> such as Kahoot, </a:t>
                      </a:r>
                      <a:r>
                        <a:rPr lang="en-US" sz="1800" kern="1200" dirty="0" err="1">
                          <a:effectLst/>
                        </a:rPr>
                        <a:t>Mentimeter</a:t>
                      </a:r>
                      <a:r>
                        <a:rPr lang="en-US" sz="1800" kern="1200" dirty="0">
                          <a:effectLst/>
                        </a:rPr>
                        <a:t>, Genially in class 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</a:rPr>
                        <a:t>to promote learning engagement and effectiveness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kern="1200" dirty="0">
                          <a:effectLst/>
                        </a:rPr>
                        <a:t>Conduct </a:t>
                      </a:r>
                      <a:r>
                        <a:rPr lang="en-US" sz="1800" b="1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class online sharing activities </a:t>
                      </a:r>
                      <a:r>
                        <a:rPr lang="en-US" sz="1800" kern="1200" dirty="0">
                          <a:effectLst/>
                        </a:rPr>
                        <a:t>on Moodle forum so that the class can learn how other groups have been doing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9335014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17B20D-CCC3-4D38-BE47-9196163F3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AD11-2221-4E09-980D-792BF738D7B1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5954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789D0-7B20-4270-90E5-690070B37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261672"/>
            <a:ext cx="109728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/>
              <a:t>Way forward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637435-55B1-4569-A591-4E0210514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AD11-2221-4E09-980D-792BF738D7B1}" type="slidenum">
              <a:rPr lang="zh-TW" altLang="en-US" smtClean="0"/>
              <a:pPr/>
              <a:t>15</a:t>
            </a:fld>
            <a:endParaRPr lang="zh-TW" altLang="en-US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E42A04F3-66D3-412F-9CF4-E0DEFF292E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95917885"/>
              </p:ext>
            </p:extLst>
          </p:nvPr>
        </p:nvGraphicFramePr>
        <p:xfrm>
          <a:off x="2032000" y="1177661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Arrow: Right 6">
            <a:extLst>
              <a:ext uri="{FF2B5EF4-FFF2-40B4-BE49-F238E27FC236}">
                <a16:creationId xmlns:a16="http://schemas.microsoft.com/office/drawing/2014/main" id="{4D346B18-1079-43AF-B3C3-A8E2CF90A05B}"/>
              </a:ext>
            </a:extLst>
          </p:cNvPr>
          <p:cNvSpPr/>
          <p:nvPr/>
        </p:nvSpPr>
        <p:spPr>
          <a:xfrm>
            <a:off x="4655840" y="5500319"/>
            <a:ext cx="576064" cy="360040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laque 8">
            <a:extLst>
              <a:ext uri="{FF2B5EF4-FFF2-40B4-BE49-F238E27FC236}">
                <a16:creationId xmlns:a16="http://schemas.microsoft.com/office/drawing/2014/main" id="{AA08D526-EB5B-421E-B923-6BBBFED3912D}"/>
              </a:ext>
            </a:extLst>
          </p:cNvPr>
          <p:cNvSpPr/>
          <p:nvPr/>
        </p:nvSpPr>
        <p:spPr>
          <a:xfrm>
            <a:off x="5354121" y="4778988"/>
            <a:ext cx="5040560" cy="1942488"/>
          </a:xfrm>
          <a:prstGeom prst="plaqu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>
                <a:solidFill>
                  <a:schemeClr val="tx1"/>
                </a:solidFill>
              </a:rPr>
              <a:t>GEO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Continue to update “</a:t>
            </a:r>
            <a:r>
              <a:rPr lang="en-GB" i="1" dirty="0">
                <a:solidFill>
                  <a:schemeClr val="tx1"/>
                </a:solidFill>
              </a:rPr>
              <a:t>Guidelines on sustaining Experiential Learning (EL) course quality under uncertain situations</a:t>
            </a:r>
            <a:r>
              <a:rPr lang="en-US" dirty="0">
                <a:solidFill>
                  <a:schemeClr val="tx1"/>
                </a:solidFill>
              </a:rPr>
              <a:t>” &amp; EL handbook </a:t>
            </a:r>
          </a:p>
          <a:p>
            <a:pPr algn="ctr"/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dirty="0">
                <a:solidFill>
                  <a:schemeClr val="tx1"/>
                </a:solidFill>
              </a:rPr>
              <a:t>provide guidelines for enhancement of course quality in the EL domain</a:t>
            </a:r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267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CBE7E3A-3AA3-49C8-AB10-D510D7581A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5A8EC0E-22B5-4F07-9FB5-B70A06C3B7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1958A6A-2849-4874-B22C-8713482B76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9E02C00-320C-41C6-A7BE-3FE67A4AC6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7D7A3C7-412B-4F84-B387-E18817262F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5D43BE4-4316-4F40-B27F-E47471E792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806E776-4313-4179-90B2-3E90A8158E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  <p:bldP spid="7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1C887D-1709-4425-8D82-18BD84CABB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2532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For more good practices for EL under alternative arrangements, please visit </a:t>
            </a:r>
            <a:r>
              <a:rPr lang="en-US" dirty="0">
                <a:hlinkClick r:id="rId2"/>
              </a:rPr>
              <a:t>GEO homepage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45C8CC-9188-4118-8B96-2ECCF0622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AD11-2221-4E09-980D-792BF738D7B1}" type="slidenum">
              <a:rPr lang="zh-TW" altLang="en-US" smtClean="0"/>
              <a:pPr/>
              <a:t>16</a:t>
            </a:fld>
            <a:endParaRPr lang="zh-TW" alt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C541A82-F0C2-49A1-9ED3-9EBED287FC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7547" y="1312821"/>
            <a:ext cx="8136905" cy="5389166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89E9F3F6-404E-4691-BF73-C9B53E20A3D8}"/>
              </a:ext>
            </a:extLst>
          </p:cNvPr>
          <p:cNvSpPr/>
          <p:nvPr/>
        </p:nvSpPr>
        <p:spPr>
          <a:xfrm>
            <a:off x="4079776" y="4950913"/>
            <a:ext cx="5544616" cy="79208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4667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ACF53-0710-49BF-9D65-20408C620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2348881"/>
            <a:ext cx="7772400" cy="1362075"/>
          </a:xfrm>
        </p:spPr>
        <p:txBody>
          <a:bodyPr>
            <a:normAutofit fontScale="90000"/>
          </a:bodyPr>
          <a:lstStyle/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EL-ON-BP pilot exercise (under pandemic)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8529B5-D655-4606-B1C8-7A5A8E055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AD11-2221-4E09-980D-792BF738D7B1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63118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789D0-7B20-4270-90E5-690070B37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/>
              <a:t>What courses were included in the 2</a:t>
            </a:r>
            <a:r>
              <a:rPr lang="en-US" sz="3200" b="1" baseline="30000" dirty="0"/>
              <a:t>nd</a:t>
            </a:r>
            <a:r>
              <a:rPr lang="en-US" sz="3200" b="1" dirty="0"/>
              <a:t> EL-on-BP pilot exercise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637435-55B1-4569-A591-4E0210514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6E76AD11-2221-4E09-980D-792BF738D7B1}" type="slidenum">
              <a:rPr lang="zh-TW" altLang="en-US" smtClean="0"/>
              <a:pPr/>
              <a:t>18</a:t>
            </a:fld>
            <a:endParaRPr lang="zh-TW" altLang="en-US"/>
          </a:p>
        </p:txBody>
      </p:sp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3F1BD3DA-DF43-4A9A-8CD4-FB0F02127F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5109044"/>
              </p:ext>
            </p:extLst>
          </p:nvPr>
        </p:nvGraphicFramePr>
        <p:xfrm>
          <a:off x="767408" y="1268760"/>
          <a:ext cx="1044116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711967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4BD50-B97F-4716-85EB-E1B81850C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632" y="33261"/>
            <a:ext cx="10972800" cy="875461"/>
          </a:xfrm>
        </p:spPr>
        <p:txBody>
          <a:bodyPr>
            <a:noAutofit/>
          </a:bodyPr>
          <a:lstStyle/>
          <a:p>
            <a:pPr algn="l"/>
            <a:r>
              <a:rPr lang="en-US" sz="3200" b="1" dirty="0"/>
              <a:t>Categories of EL-on-BP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222C55-A6B4-4C6D-8ED0-0C506A1B5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AD11-2221-4E09-980D-792BF738D7B1}" type="slidenum">
              <a:rPr lang="zh-TW" altLang="en-US" smtClean="0"/>
              <a:pPr/>
              <a:t>19</a:t>
            </a:fld>
            <a:endParaRPr lang="zh-TW" alt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AFF2395-DF59-4F21-8CE9-D37B9975EF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Content Placeholder 17">
            <a:extLst>
              <a:ext uri="{FF2B5EF4-FFF2-40B4-BE49-F238E27FC236}">
                <a16:creationId xmlns:a16="http://schemas.microsoft.com/office/drawing/2014/main" id="{7A8098DA-952C-4BEB-9CDF-7D121BBB8D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9193602"/>
              </p:ext>
            </p:extLst>
          </p:nvPr>
        </p:nvGraphicFramePr>
        <p:xfrm>
          <a:off x="1297604" y="908722"/>
          <a:ext cx="9590856" cy="20882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90856">
                  <a:extLst>
                    <a:ext uri="{9D8B030D-6E8A-4147-A177-3AD203B41FA5}">
                      <a16:colId xmlns:a16="http://schemas.microsoft.com/office/drawing/2014/main" val="380410054"/>
                    </a:ext>
                  </a:extLst>
                </a:gridCol>
              </a:tblGrid>
              <a:tr h="3993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EL-on-BP </a:t>
                      </a:r>
                      <a:r>
                        <a:rPr lang="en-US" sz="1800" i="1" u="sng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inside</a:t>
                      </a:r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BP school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4758547"/>
                  </a:ext>
                </a:extLst>
              </a:tr>
              <a:tr h="1688863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 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≠ </a:t>
                      </a:r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component of the BP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Students should approach the </a:t>
                      </a:r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Link Teacher </a:t>
                      </a:r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 further negotiation and discussion on the </a:t>
                      </a:r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practical arrangements </a:t>
                      </a:r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 their EL activity proposals</a:t>
                      </a:r>
                      <a:r>
                        <a:rPr lang="en-US" sz="1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634696"/>
                  </a:ext>
                </a:extLst>
              </a:tr>
            </a:tbl>
          </a:graphicData>
        </a:graphic>
      </p:graphicFrame>
      <p:graphicFrame>
        <p:nvGraphicFramePr>
          <p:cNvPr id="8" name="Content Placeholder 18">
            <a:extLst>
              <a:ext uri="{FF2B5EF4-FFF2-40B4-BE49-F238E27FC236}">
                <a16:creationId xmlns:a16="http://schemas.microsoft.com/office/drawing/2014/main" id="{69AA0955-D451-4563-832F-C2636202A7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165467"/>
              </p:ext>
            </p:extLst>
          </p:nvPr>
        </p:nvGraphicFramePr>
        <p:xfrm>
          <a:off x="1297604" y="3227138"/>
          <a:ext cx="9590856" cy="309441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590856">
                  <a:extLst>
                    <a:ext uri="{9D8B030D-6E8A-4147-A177-3AD203B41FA5}">
                      <a16:colId xmlns:a16="http://schemas.microsoft.com/office/drawing/2014/main" val="2667302192"/>
                    </a:ext>
                  </a:extLst>
                </a:gridCol>
              </a:tblGrid>
              <a:tr h="4060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EL-on-BP </a:t>
                      </a:r>
                      <a:r>
                        <a:rPr lang="en-US" sz="1800" i="1" u="sng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outside</a:t>
                      </a:r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BP school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705845"/>
                  </a:ext>
                </a:extLst>
              </a:tr>
              <a:tr h="2688349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Students will complete the direct service or EL activities supported by </a:t>
                      </a: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external partner organization(s)</a:t>
                      </a:r>
                      <a:r>
                        <a:rPr lang="en-US" sz="180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 collaboration with the EL course, </a:t>
                      </a: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rather than their BP schools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To maintain the quality and progress of BP, students should participate in all direct services/EL activities </a:t>
                      </a: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outside their BP schedules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 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EL course lecturers will be invited to </a:t>
                      </a: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explore the capability of accommodating BP students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for early preparation prior to the start of the semester.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97283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1374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Today’s flow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4647719"/>
              </p:ext>
            </p:extLst>
          </p:nvPr>
        </p:nvGraphicFramePr>
        <p:xfrm>
          <a:off x="1343472" y="1457660"/>
          <a:ext cx="9649072" cy="46356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AD11-2221-4E09-980D-792BF738D7B1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20479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DF7B1-FE33-48DE-B00D-CF223C0C7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282287"/>
            <a:ext cx="10972800" cy="1143000"/>
          </a:xfrm>
        </p:spPr>
        <p:txBody>
          <a:bodyPr/>
          <a:lstStyle/>
          <a:p>
            <a:pPr algn="l"/>
            <a:r>
              <a:rPr lang="en-US" b="1" dirty="0"/>
              <a:t>Source of data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FC4533F-517C-44C6-BC43-7A5C3F9C1660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425287"/>
          <a:ext cx="8075240" cy="4091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5B788D-5C8F-4BEA-84D3-5855ABBC2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AD11-2221-4E09-980D-792BF738D7B1}" type="slidenum">
              <a:rPr lang="zh-TW" altLang="en-US" smtClean="0"/>
              <a:pPr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68766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7A46F-237F-4726-B987-8CAD10AE1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257778"/>
            <a:ext cx="109728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/>
              <a:t>Grade distributions of GEL1008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1EC205-79CC-4206-B195-22155E34A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06048" y="6417659"/>
            <a:ext cx="2844800" cy="365125"/>
          </a:xfrm>
        </p:spPr>
        <p:txBody>
          <a:bodyPr/>
          <a:lstStyle/>
          <a:p>
            <a:fld id="{6E76AD11-2221-4E09-980D-792BF738D7B1}" type="slidenum">
              <a:rPr lang="zh-TW" altLang="en-US" smtClean="0"/>
              <a:pPr/>
              <a:t>21</a:t>
            </a:fld>
            <a:endParaRPr lang="zh-TW" alt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55E9760-3FA6-4E42-9DA5-94D56E11D45D}"/>
              </a:ext>
            </a:extLst>
          </p:cNvPr>
          <p:cNvSpPr txBox="1"/>
          <p:nvPr/>
        </p:nvSpPr>
        <p:spPr>
          <a:xfrm>
            <a:off x="1127448" y="4507588"/>
            <a:ext cx="9001000" cy="2031325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Comparison between 2021/22 and 2020/21: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Less BP students</a:t>
            </a:r>
            <a:r>
              <a:rPr lang="en-US" dirty="0"/>
              <a:t> attained “</a:t>
            </a:r>
            <a:r>
              <a:rPr lang="en-US" b="1" dirty="0"/>
              <a:t>Grade B- or above</a:t>
            </a:r>
            <a:r>
              <a:rPr lang="en-US" dirty="0"/>
              <a:t>” (100.00% </a:t>
            </a:r>
            <a:r>
              <a:rPr lang="en-US" dirty="0">
                <a:sym typeface="Wingdings" panose="05000000000000000000" pitchFamily="2" charset="2"/>
              </a:rPr>
              <a:t> 80.00%)</a:t>
            </a:r>
            <a:r>
              <a:rPr lang="en-U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ym typeface="Wingdings" panose="05000000000000000000" pitchFamily="2" charset="2"/>
              </a:rPr>
              <a:t>More non-BP students </a:t>
            </a:r>
            <a:r>
              <a:rPr lang="en-US" dirty="0"/>
              <a:t>attained “</a:t>
            </a:r>
            <a:r>
              <a:rPr lang="en-US" b="1" dirty="0"/>
              <a:t>Grade B- or above</a:t>
            </a:r>
            <a:r>
              <a:rPr lang="en-US" dirty="0"/>
              <a:t>” (97.22% </a:t>
            </a:r>
            <a:r>
              <a:rPr lang="en-US" dirty="0">
                <a:sym typeface="Wingdings" panose="05000000000000000000" pitchFamily="2" charset="2"/>
              </a:rPr>
              <a:t> 100.00%)</a:t>
            </a:r>
            <a:r>
              <a:rPr lang="en-U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Students attaining </a:t>
            </a:r>
            <a:r>
              <a:rPr lang="en-US" b="1" dirty="0">
                <a:sym typeface="Wingdings" panose="05000000000000000000" pitchFamily="2" charset="2"/>
              </a:rPr>
              <a:t>“Grade F” dropped from </a:t>
            </a:r>
            <a:r>
              <a:rPr lang="en-US" b="1" dirty="0"/>
              <a:t>2.78% </a:t>
            </a:r>
            <a:r>
              <a:rPr lang="en-US" b="1" dirty="0">
                <a:sym typeface="Wingdings" panose="05000000000000000000" pitchFamily="2" charset="2"/>
              </a:rPr>
              <a:t>to 0.00% </a:t>
            </a:r>
            <a:r>
              <a:rPr lang="en-US" dirty="0">
                <a:sym typeface="Wingdings" panose="05000000000000000000" pitchFamily="2" charset="2"/>
              </a:rPr>
              <a:t>in 2021/22.</a:t>
            </a:r>
            <a:br>
              <a:rPr lang="en-US" dirty="0">
                <a:sym typeface="Wingdings" panose="05000000000000000000" pitchFamily="2" charset="2"/>
              </a:rPr>
            </a:br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 In general, the p</a:t>
            </a:r>
            <a:r>
              <a:rPr lang="en-US" dirty="0"/>
              <a:t>erformance of BP and non-BP students in GEL1008 was </a:t>
            </a:r>
            <a:r>
              <a:rPr lang="en-US" b="1" dirty="0">
                <a:solidFill>
                  <a:srgbClr val="FF0000"/>
                </a:solidFill>
              </a:rPr>
              <a:t>satisfactory </a:t>
            </a:r>
            <a:r>
              <a:rPr lang="en-US" dirty="0">
                <a:solidFill>
                  <a:schemeClr val="tx1"/>
                </a:solidFill>
              </a:rPr>
              <a:t>in 2021/22</a:t>
            </a:r>
            <a:r>
              <a:rPr lang="en-US" dirty="0"/>
              <a:t>.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374DAE6-74AF-4611-B919-0009E610E0E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127448" y="1052736"/>
          <a:ext cx="9425895" cy="326817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91604">
                  <a:extLst>
                    <a:ext uri="{9D8B030D-6E8A-4147-A177-3AD203B41FA5}">
                      <a16:colId xmlns:a16="http://schemas.microsoft.com/office/drawing/2014/main" val="2343605764"/>
                    </a:ext>
                  </a:extLst>
                </a:gridCol>
                <a:gridCol w="1900803">
                  <a:extLst>
                    <a:ext uri="{9D8B030D-6E8A-4147-A177-3AD203B41FA5}">
                      <a16:colId xmlns:a16="http://schemas.microsoft.com/office/drawing/2014/main" val="3320913362"/>
                    </a:ext>
                  </a:extLst>
                </a:gridCol>
                <a:gridCol w="2412558">
                  <a:extLst>
                    <a:ext uri="{9D8B030D-6E8A-4147-A177-3AD203B41FA5}">
                      <a16:colId xmlns:a16="http://schemas.microsoft.com/office/drawing/2014/main" val="4115304223"/>
                    </a:ext>
                  </a:extLst>
                </a:gridCol>
                <a:gridCol w="2047019">
                  <a:extLst>
                    <a:ext uri="{9D8B030D-6E8A-4147-A177-3AD203B41FA5}">
                      <a16:colId xmlns:a16="http://schemas.microsoft.com/office/drawing/2014/main" val="3388386734"/>
                    </a:ext>
                  </a:extLst>
                </a:gridCol>
                <a:gridCol w="1023510">
                  <a:extLst>
                    <a:ext uri="{9D8B030D-6E8A-4147-A177-3AD203B41FA5}">
                      <a16:colId xmlns:a16="http://schemas.microsoft.com/office/drawing/2014/main" val="2679249288"/>
                    </a:ext>
                  </a:extLst>
                </a:gridCol>
                <a:gridCol w="950401">
                  <a:extLst>
                    <a:ext uri="{9D8B030D-6E8A-4147-A177-3AD203B41FA5}">
                      <a16:colId xmlns:a16="http://schemas.microsoft.com/office/drawing/2014/main" val="2088940610"/>
                    </a:ext>
                  </a:extLst>
                </a:gridCol>
              </a:tblGrid>
              <a:tr h="349863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Year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Categories</a:t>
                      </a:r>
                      <a:br>
                        <a:rPr lang="en-US" dirty="0"/>
                      </a:br>
                      <a:endParaRPr lang="en-US" dirty="0"/>
                    </a:p>
                    <a:p>
                      <a:pPr algn="ct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Grade 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7873928"/>
                  </a:ext>
                </a:extLst>
              </a:tr>
              <a:tr h="65825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Grade A- or above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Grade B- or above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W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F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8713475"/>
                  </a:ext>
                </a:extLst>
              </a:tr>
              <a:tr h="576064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2020/21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BP students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33.33%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100.00%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0.00%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0.00%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6392567"/>
                  </a:ext>
                </a:extLst>
              </a:tr>
              <a:tr h="538863">
                <a:tc v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Non-BP students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11.11%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97.22%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0.00%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2.78%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7550772"/>
                  </a:ext>
                </a:extLst>
              </a:tr>
              <a:tr h="505050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2021/22</a:t>
                      </a:r>
                    </a:p>
                  </a:txBody>
                  <a:tcPr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BP students</a:t>
                      </a:r>
                    </a:p>
                  </a:txBody>
                  <a:tcPr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10.00%</a:t>
                      </a:r>
                    </a:p>
                  </a:txBody>
                  <a:tcPr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80.00%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highlight>
                            <a:srgbClr val="FFFF00"/>
                          </a:highlight>
                        </a:rPr>
                        <a:t>20.00%</a:t>
                      </a:r>
                    </a:p>
                  </a:txBody>
                  <a:tcPr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0.00%</a:t>
                      </a:r>
                    </a:p>
                  </a:txBody>
                  <a:tcPr>
                    <a:solidFill>
                      <a:srgbClr val="F4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5921275"/>
                  </a:ext>
                </a:extLst>
              </a:tr>
              <a:tr h="424977">
                <a:tc v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Non-BP students</a:t>
                      </a:r>
                    </a:p>
                    <a:p>
                      <a:pPr algn="ctr"/>
                      <a:endParaRPr lang="en-US" sz="1800" b="1" dirty="0"/>
                    </a:p>
                  </a:txBody>
                  <a:tcPr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18.18%</a:t>
                      </a:r>
                    </a:p>
                  </a:txBody>
                  <a:tcPr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100.00%</a:t>
                      </a:r>
                    </a:p>
                  </a:txBody>
                  <a:tcPr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0.00%</a:t>
                      </a:r>
                    </a:p>
                  </a:txBody>
                  <a:tcPr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0.00%</a:t>
                      </a:r>
                    </a:p>
                  </a:txBody>
                  <a:tcPr>
                    <a:solidFill>
                      <a:srgbClr val="F4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11162"/>
                  </a:ext>
                </a:extLst>
              </a:tr>
            </a:tbl>
          </a:graphicData>
        </a:graphic>
      </p:graphicFrame>
      <p:sp>
        <p:nvSpPr>
          <p:cNvPr id="3" name="Callout: Line 2">
            <a:extLst>
              <a:ext uri="{FF2B5EF4-FFF2-40B4-BE49-F238E27FC236}">
                <a16:creationId xmlns:a16="http://schemas.microsoft.com/office/drawing/2014/main" id="{79F69072-B8D8-48A0-AF3E-E74A032213B4}"/>
              </a:ext>
            </a:extLst>
          </p:cNvPr>
          <p:cNvSpPr/>
          <p:nvPr/>
        </p:nvSpPr>
        <p:spPr>
          <a:xfrm>
            <a:off x="8737600" y="4129461"/>
            <a:ext cx="3191048" cy="1459780"/>
          </a:xfrm>
          <a:prstGeom prst="borderCallout1">
            <a:avLst>
              <a:gd name="adj1" fmla="val -933"/>
              <a:gd name="adj2" fmla="val 23762"/>
              <a:gd name="adj3" fmla="val -43881"/>
              <a:gd name="adj4" fmla="val 12924"/>
            </a:avLst>
          </a:prstGeom>
          <a:solidFill>
            <a:srgbClr val="FFFFF3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Due to the early summer holiday, some BP schools declined the activity proposals submitted by students.</a:t>
            </a:r>
          </a:p>
        </p:txBody>
      </p:sp>
    </p:spTree>
    <p:extLst>
      <p:ext uri="{BB962C8B-B14F-4D97-AF65-F5344CB8AC3E}">
        <p14:creationId xmlns:p14="http://schemas.microsoft.com/office/powerpoint/2010/main" val="4034414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4BD50-B97F-4716-85EB-E1B81850C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5929" y="136524"/>
            <a:ext cx="109728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/>
              <a:t>SET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222C55-A6B4-4C6D-8ED0-0C506A1B5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AD11-2221-4E09-980D-792BF738D7B1}" type="slidenum">
              <a:rPr lang="zh-TW" altLang="en-US" smtClean="0"/>
              <a:pPr/>
              <a:t>22</a:t>
            </a:fld>
            <a:endParaRPr lang="zh-TW" altLang="en-US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728A2789-7C32-4FC4-9C50-080321E654D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320136" y="1885046"/>
          <a:ext cx="3384376" cy="179858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654226">
                  <a:extLst>
                    <a:ext uri="{9D8B030D-6E8A-4147-A177-3AD203B41FA5}">
                      <a16:colId xmlns:a16="http://schemas.microsoft.com/office/drawing/2014/main" val="1713727297"/>
                    </a:ext>
                  </a:extLst>
                </a:gridCol>
                <a:gridCol w="819657">
                  <a:extLst>
                    <a:ext uri="{9D8B030D-6E8A-4147-A177-3AD203B41FA5}">
                      <a16:colId xmlns:a16="http://schemas.microsoft.com/office/drawing/2014/main" val="4020263833"/>
                    </a:ext>
                  </a:extLst>
                </a:gridCol>
                <a:gridCol w="910493">
                  <a:extLst>
                    <a:ext uri="{9D8B030D-6E8A-4147-A177-3AD203B41FA5}">
                      <a16:colId xmlns:a16="http://schemas.microsoft.com/office/drawing/2014/main" val="3512894056"/>
                    </a:ext>
                  </a:extLst>
                </a:gridCol>
              </a:tblGrid>
              <a:tr h="6084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SET Response rate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GEL1008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ELCs in University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43427050"/>
                  </a:ext>
                </a:extLst>
              </a:tr>
              <a:tr h="581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Semester 2, 2020/21</a:t>
                      </a:r>
                    </a:p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(Pilot 1)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61.54%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46.22%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8909342"/>
                  </a:ext>
                </a:extLst>
              </a:tr>
              <a:tr h="6084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Semester 2, 2021/22</a:t>
                      </a:r>
                    </a:p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(Pilot 2)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56.25%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51.43%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148126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B384AA16-3BE8-4E1C-9DF4-6F8C06B892CC}"/>
              </a:ext>
            </a:extLst>
          </p:cNvPr>
          <p:cNvSpPr txBox="1"/>
          <p:nvPr/>
        </p:nvSpPr>
        <p:spPr>
          <a:xfrm>
            <a:off x="1343472" y="4437112"/>
            <a:ext cx="8064896" cy="646331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Indicated positive feedback and acceptance towards teaching quality provided by the course lecturer.</a:t>
            </a: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FA1D7308-C900-4291-9541-91509035BAFB}"/>
              </a:ext>
            </a:extLst>
          </p:cNvPr>
          <p:cNvGraphicFramePr/>
          <p:nvPr>
            <p:extLst/>
          </p:nvPr>
        </p:nvGraphicFramePr>
        <p:xfrm>
          <a:off x="1158474" y="1052736"/>
          <a:ext cx="5486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548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4BD50-B97F-4716-85EB-E1B81850C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892" y="136524"/>
            <a:ext cx="10972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000" b="1" dirty="0"/>
              <a:t>Questionnaire</a:t>
            </a:r>
            <a:br>
              <a:rPr lang="en-US" sz="3000" b="1" dirty="0"/>
            </a:br>
            <a:r>
              <a:rPr lang="en-US" sz="3000" b="1" dirty="0"/>
              <a:t>1. Achievement of students in fulfilling GELOs (GEL1008 pilot course)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222C55-A6B4-4C6D-8ED0-0C506A1B5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8288" y="6394198"/>
            <a:ext cx="2844800" cy="365125"/>
          </a:xfrm>
        </p:spPr>
        <p:txBody>
          <a:bodyPr/>
          <a:lstStyle/>
          <a:p>
            <a:fld id="{6E76AD11-2221-4E09-980D-792BF738D7B1}" type="slidenum">
              <a:rPr lang="zh-TW" altLang="en-US" smtClean="0"/>
              <a:pPr/>
              <a:t>23</a:t>
            </a:fld>
            <a:endParaRPr lang="zh-TW" altLang="en-US"/>
          </a:p>
        </p:txBody>
      </p:sp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339B685D-EF35-4748-A3DA-695861A21014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667892" y="1124744"/>
          <a:ext cx="10423130" cy="411653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14218">
                  <a:extLst>
                    <a:ext uri="{9D8B030D-6E8A-4147-A177-3AD203B41FA5}">
                      <a16:colId xmlns:a16="http://schemas.microsoft.com/office/drawing/2014/main" val="4225525369"/>
                    </a:ext>
                  </a:extLst>
                </a:gridCol>
                <a:gridCol w="4160300">
                  <a:extLst>
                    <a:ext uri="{9D8B030D-6E8A-4147-A177-3AD203B41FA5}">
                      <a16:colId xmlns:a16="http://schemas.microsoft.com/office/drawing/2014/main" val="1317373953"/>
                    </a:ext>
                  </a:extLst>
                </a:gridCol>
                <a:gridCol w="4048612">
                  <a:extLst>
                    <a:ext uri="{9D8B030D-6E8A-4147-A177-3AD203B41FA5}">
                      <a16:colId xmlns:a16="http://schemas.microsoft.com/office/drawing/2014/main" val="3910321272"/>
                    </a:ext>
                  </a:extLst>
                </a:gridCol>
              </a:tblGrid>
              <a:tr h="816508"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Scores (Strongly agree: 5, Agree: 4, Neutral: 3, Disagree: 2, Strongly disagree: 1) </a:t>
                      </a:r>
                    </a:p>
                    <a:p>
                      <a:pPr algn="ctr"/>
                      <a:r>
                        <a:rPr lang="en-GB" sz="1600" dirty="0"/>
                        <a:t>Formula: total score / total number of respondents 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81825640"/>
                  </a:ext>
                </a:extLst>
              </a:tr>
              <a:tr h="36958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Semester 2, 2020/21 (Pilot 1)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Semester 2, 2021/22 (Pilot 2)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1401502"/>
                  </a:ext>
                </a:extLst>
              </a:tr>
              <a:tr h="362573">
                <a:tc>
                  <a:txBody>
                    <a:bodyPr/>
                    <a:lstStyle/>
                    <a:p>
                      <a:r>
                        <a:rPr lang="en-GB" dirty="0"/>
                        <a:t>GELO 1: Knowledge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3.95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3.76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6452752"/>
                  </a:ext>
                </a:extLst>
              </a:tr>
              <a:tr h="362573">
                <a:tc>
                  <a:txBody>
                    <a:bodyPr/>
                    <a:lstStyle/>
                    <a:p>
                      <a:r>
                        <a:rPr lang="en-GB" dirty="0"/>
                        <a:t>GELO 2: Application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4.03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4.00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1371246"/>
                  </a:ext>
                </a:extLst>
              </a:tr>
              <a:tr h="362573">
                <a:tc>
                  <a:txBody>
                    <a:bodyPr/>
                    <a:lstStyle/>
                    <a:p>
                      <a:r>
                        <a:rPr lang="en-GB" dirty="0"/>
                        <a:t>GELO 3: Judgements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4.00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4.00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53824517"/>
                  </a:ext>
                </a:extLst>
              </a:tr>
              <a:tr h="362573">
                <a:tc>
                  <a:txBody>
                    <a:bodyPr/>
                    <a:lstStyle/>
                    <a:p>
                      <a:r>
                        <a:rPr lang="en-GB" dirty="0">
                          <a:highlight>
                            <a:srgbClr val="FFFF00"/>
                          </a:highlight>
                        </a:rPr>
                        <a:t>GELO 4: Expression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4.05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highlight>
                            <a:srgbClr val="FFFF00"/>
                          </a:highlight>
                        </a:rPr>
                        <a:t>4.47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70826119"/>
                  </a:ext>
                </a:extLst>
              </a:tr>
              <a:tr h="362573">
                <a:tc>
                  <a:txBody>
                    <a:bodyPr/>
                    <a:lstStyle/>
                    <a:p>
                      <a:r>
                        <a:rPr lang="en-GB" dirty="0"/>
                        <a:t>GELO 5: Awareness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4.00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4.00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2118756"/>
                  </a:ext>
                </a:extLst>
              </a:tr>
              <a:tr h="366295">
                <a:tc>
                  <a:txBody>
                    <a:bodyPr/>
                    <a:lstStyle/>
                    <a:p>
                      <a:r>
                        <a:rPr lang="en-GB" dirty="0">
                          <a:highlight>
                            <a:srgbClr val="FFFF00"/>
                          </a:highlight>
                        </a:rPr>
                        <a:t>GELO 6: Engagement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4.10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highlight>
                            <a:srgbClr val="FFFF00"/>
                          </a:highlight>
                        </a:rPr>
                        <a:t>4.24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022894"/>
                  </a:ext>
                </a:extLst>
              </a:tr>
              <a:tr h="362573">
                <a:tc>
                  <a:txBody>
                    <a:bodyPr/>
                    <a:lstStyle/>
                    <a:p>
                      <a:r>
                        <a:rPr lang="en-GB" dirty="0"/>
                        <a:t>SD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0.05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0.24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3733886"/>
                  </a:ext>
                </a:extLst>
              </a:tr>
              <a:tr h="369586">
                <a:tc>
                  <a:txBody>
                    <a:bodyPr/>
                    <a:lstStyle/>
                    <a:p>
                      <a:r>
                        <a:rPr lang="en-GB" dirty="0"/>
                        <a:t>Response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>
                          <a:effectLst/>
                        </a:rPr>
                        <a:t>51.28%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>
                          <a:effectLst/>
                        </a:rPr>
                        <a:t>53.13%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88404701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EA39B19D-5490-49CE-BC71-5D4A85321301}"/>
              </a:ext>
            </a:extLst>
          </p:cNvPr>
          <p:cNvSpPr txBox="1"/>
          <p:nvPr/>
        </p:nvSpPr>
        <p:spPr>
          <a:xfrm>
            <a:off x="677648" y="5241279"/>
            <a:ext cx="10418318" cy="646331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Ample verbal communication through the online mode of T&amp;L (e.g. online meetings/consultations) &amp; more opportunities for observation through the online mode of T&amp;L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>
                <a:highlight>
                  <a:srgbClr val="FFFF00"/>
                </a:highlight>
                <a:sym typeface="Wingdings" pitchFamily="2" charset="2"/>
              </a:rPr>
              <a:t>GELO 4 &amp; 6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10" name="Arrow: Up 9">
            <a:extLst>
              <a:ext uri="{FF2B5EF4-FFF2-40B4-BE49-F238E27FC236}">
                <a16:creationId xmlns:a16="http://schemas.microsoft.com/office/drawing/2014/main" id="{DE17BC6D-9706-438F-AAFB-735AC9C18B28}"/>
              </a:ext>
            </a:extLst>
          </p:cNvPr>
          <p:cNvSpPr/>
          <p:nvPr/>
        </p:nvSpPr>
        <p:spPr>
          <a:xfrm flipH="1">
            <a:off x="7608168" y="5564444"/>
            <a:ext cx="144016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52E3A55-78EF-45B4-9001-03B741A42771}"/>
              </a:ext>
            </a:extLst>
          </p:cNvPr>
          <p:cNvSpPr/>
          <p:nvPr/>
        </p:nvSpPr>
        <p:spPr>
          <a:xfrm>
            <a:off x="667892" y="2348880"/>
            <a:ext cx="10423130" cy="288032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9F37C37-F7BF-4BFB-B8FA-C7554CE985CA}"/>
              </a:ext>
            </a:extLst>
          </p:cNvPr>
          <p:cNvSpPr/>
          <p:nvPr/>
        </p:nvSpPr>
        <p:spPr>
          <a:xfrm>
            <a:off x="681980" y="6023878"/>
            <a:ext cx="10423130" cy="64633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The rationale of Experiential Learning: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- Learning through “concrete experience” </a:t>
            </a:r>
            <a:r>
              <a:rPr lang="en-US" b="1" dirty="0">
                <a:solidFill>
                  <a:schemeClr val="tx1"/>
                </a:solidFill>
              </a:rPr>
              <a:t>rather than acquiring “academic knowledge” </a:t>
            </a:r>
          </a:p>
        </p:txBody>
      </p:sp>
    </p:spTree>
    <p:extLst>
      <p:ext uri="{BB962C8B-B14F-4D97-AF65-F5344CB8AC3E}">
        <p14:creationId xmlns:p14="http://schemas.microsoft.com/office/powerpoint/2010/main" val="2528154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3" grpId="0" animBg="1"/>
      <p:bldP spid="1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4BD50-B97F-4716-85EB-E1B81850C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892" y="136524"/>
            <a:ext cx="10972800" cy="1143000"/>
          </a:xfrm>
        </p:spPr>
        <p:txBody>
          <a:bodyPr>
            <a:normAutofit/>
          </a:bodyPr>
          <a:lstStyle/>
          <a:p>
            <a:pPr algn="l"/>
            <a:r>
              <a:rPr lang="en-US" sz="3000" b="1" dirty="0"/>
              <a:t>Questionnaire</a:t>
            </a:r>
            <a:br>
              <a:rPr lang="en-US" sz="3000" b="1" dirty="0"/>
            </a:br>
            <a:r>
              <a:rPr lang="en-US" sz="3000" b="1" dirty="0"/>
              <a:t>2. Achievement of students in fulfilling GILOs (GEL1008 pilot course)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222C55-A6B4-4C6D-8ED0-0C506A1B5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AD11-2221-4E09-980D-792BF738D7B1}" type="slidenum">
              <a:rPr lang="zh-TW" altLang="en-US" smtClean="0"/>
              <a:pPr/>
              <a:t>24</a:t>
            </a:fld>
            <a:endParaRPr lang="zh-TW" altLang="en-US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DCEB754A-AE8B-47D0-9092-1D5520967BD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063552" y="1290736"/>
          <a:ext cx="7607188" cy="447530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7607188">
                  <a:extLst>
                    <a:ext uri="{9D8B030D-6E8A-4147-A177-3AD203B41FA5}">
                      <a16:colId xmlns:a16="http://schemas.microsoft.com/office/drawing/2014/main" val="1229191669"/>
                    </a:ext>
                  </a:extLst>
                </a:gridCol>
              </a:tblGrid>
              <a:tr h="739425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Focal GILOs for ELCs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96478506"/>
                  </a:ext>
                </a:extLst>
              </a:tr>
              <a:tr h="1182815">
                <a:tc>
                  <a:txBody>
                    <a:bodyPr/>
                    <a:lstStyle/>
                    <a:p>
                      <a:pPr marL="180975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GILO 1: Problem Solving Skills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5868382"/>
                  </a:ext>
                </a:extLst>
              </a:tr>
              <a:tr h="1214777">
                <a:tc>
                  <a:txBody>
                    <a:bodyPr/>
                    <a:lstStyle/>
                    <a:p>
                      <a:pPr marL="180975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GILO 3: Creative Thinking Skills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7534191"/>
                  </a:ext>
                </a:extLst>
              </a:tr>
              <a:tr h="1338284">
                <a:tc>
                  <a:txBody>
                    <a:bodyPr/>
                    <a:lstStyle/>
                    <a:p>
                      <a:pPr marL="180975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/>
                        <a:t>GILO 7: Global Perspectives (if applicable)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57813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80118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4BD50-B97F-4716-85EB-E1B81850C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716" y="312660"/>
            <a:ext cx="10972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000" b="1" dirty="0"/>
              <a:t>Questionnaire</a:t>
            </a:r>
            <a:br>
              <a:rPr lang="en-US" sz="3000" b="1" dirty="0"/>
            </a:br>
            <a:r>
              <a:rPr lang="en-US" sz="3000" b="1" dirty="0"/>
              <a:t>2. Achievement of students in fulfilling GILOs (GEL1008 pilot course)</a:t>
            </a:r>
            <a:br>
              <a:rPr lang="en-US" sz="3000" b="1" dirty="0"/>
            </a:br>
            <a:r>
              <a:rPr lang="en-GB" sz="3200" b="1" dirty="0"/>
              <a:t>GILO 1 Problem Solving Skills &amp; GILO 3 Creative Thinking Skills</a:t>
            </a:r>
            <a:endParaRPr lang="en-US" sz="30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222C55-A6B4-4C6D-8ED0-0C506A1B5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AD11-2221-4E09-980D-792BF738D7B1}" type="slidenum">
              <a:rPr lang="zh-TW" altLang="en-US" smtClean="0"/>
              <a:pPr/>
              <a:t>25</a:t>
            </a:fld>
            <a:endParaRPr lang="zh-TW" altLang="en-US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809A8D54-3255-4868-A6F9-FD1D9AF6441B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695716" y="1700808"/>
          <a:ext cx="4680520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B0FFFD8-81C5-477A-9900-85544242BD11}"/>
              </a:ext>
            </a:extLst>
          </p:cNvPr>
          <p:cNvSpPr txBox="1"/>
          <p:nvPr/>
        </p:nvSpPr>
        <p:spPr>
          <a:xfrm>
            <a:off x="695716" y="4725144"/>
            <a:ext cx="10321727" cy="1754326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Average scores of </a:t>
            </a:r>
            <a:r>
              <a:rPr lang="en-GB" b="1" dirty="0"/>
              <a:t>GILO 1 &amp; 3 </a:t>
            </a:r>
            <a:r>
              <a:rPr lang="en-GB" dirty="0"/>
              <a:t>in the two rounds of the pilot were </a:t>
            </a:r>
            <a:r>
              <a:rPr lang="en-GB" b="1" dirty="0"/>
              <a:t>above 4</a:t>
            </a:r>
            <a:br>
              <a:rPr lang="en-GB" dirty="0"/>
            </a:br>
            <a:r>
              <a:rPr lang="en-GB" dirty="0">
                <a:sym typeface="Wingdings" panose="05000000000000000000" pitchFamily="2" charset="2"/>
              </a:rPr>
              <a:t> </a:t>
            </a:r>
            <a:r>
              <a:rPr lang="en-GB" dirty="0"/>
              <a:t>students generally recognized the enhancement of problem-solving skills and creative thinking skills</a:t>
            </a:r>
            <a:br>
              <a:rPr lang="en-GB" dirty="0"/>
            </a:b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Further enhancement of GILO 1 &amp; 3 in pilot 2 </a:t>
            </a:r>
            <a:r>
              <a:rPr lang="en-GB" dirty="0"/>
              <a:t>in comparison with pilot 1 (4.10 </a:t>
            </a:r>
            <a:r>
              <a:rPr lang="en-GB" dirty="0">
                <a:sym typeface="Wingdings" panose="05000000000000000000" pitchFamily="2" charset="2"/>
              </a:rPr>
              <a:t> 4.24)</a:t>
            </a:r>
            <a:br>
              <a:rPr lang="en-GB" dirty="0"/>
            </a:br>
            <a:r>
              <a:rPr lang="en-GB" dirty="0">
                <a:sym typeface="Wingdings" panose="05000000000000000000" pitchFamily="2" charset="2"/>
              </a:rPr>
              <a:t></a:t>
            </a:r>
            <a:r>
              <a:rPr lang="en-GB" dirty="0"/>
              <a:t>more chance to apply &amp; enhance both skills through organizing online EL activities during the pandemic.</a:t>
            </a:r>
            <a:endParaRPr lang="en-US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FAD11A8E-EC6E-4F87-ACD9-A0DFA90C5F98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5807968" y="1755092"/>
          <a:ext cx="5112568" cy="26820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708817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4BD50-B97F-4716-85EB-E1B81850C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3259"/>
            <a:ext cx="10972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000" b="1" dirty="0"/>
              <a:t>Questionnaire</a:t>
            </a:r>
            <a:br>
              <a:rPr lang="en-US" sz="3000" b="1" dirty="0"/>
            </a:br>
            <a:r>
              <a:rPr lang="en-US" sz="3000" b="1" dirty="0"/>
              <a:t>2. Practical aspects and issues arising from course delivery </a:t>
            </a:r>
            <a:br>
              <a:rPr lang="en-US" sz="3000" b="1" dirty="0"/>
            </a:br>
            <a:r>
              <a:rPr lang="en-US" sz="3000" b="1" dirty="0"/>
              <a:t>(GEL1008 pilot course)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222C55-A6B4-4C6D-8ED0-0C506A1B5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AD11-2221-4E09-980D-792BF738D7B1}" type="slidenum">
              <a:rPr lang="zh-TW" altLang="en-US" smtClean="0"/>
              <a:pPr/>
              <a:t>26</a:t>
            </a:fld>
            <a:endParaRPr lang="zh-TW" alt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525B0C1-14B4-4D1F-8A5F-CDF9F70F5696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443372" y="1318534"/>
          <a:ext cx="11305256" cy="477885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989540">
                  <a:extLst>
                    <a:ext uri="{9D8B030D-6E8A-4147-A177-3AD203B41FA5}">
                      <a16:colId xmlns:a16="http://schemas.microsoft.com/office/drawing/2014/main" val="4225525369"/>
                    </a:ext>
                  </a:extLst>
                </a:gridCol>
                <a:gridCol w="2770162">
                  <a:extLst>
                    <a:ext uri="{9D8B030D-6E8A-4147-A177-3AD203B41FA5}">
                      <a16:colId xmlns:a16="http://schemas.microsoft.com/office/drawing/2014/main" val="1317373953"/>
                    </a:ext>
                  </a:extLst>
                </a:gridCol>
                <a:gridCol w="2545554">
                  <a:extLst>
                    <a:ext uri="{9D8B030D-6E8A-4147-A177-3AD203B41FA5}">
                      <a16:colId xmlns:a16="http://schemas.microsoft.com/office/drawing/2014/main" val="3910321272"/>
                    </a:ext>
                  </a:extLst>
                </a:gridCol>
              </a:tblGrid>
              <a:tr h="716648"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Scores (Strongly agree: 5, Agree: 4, Neutral: 3, Disagree: 2, Strongly disagree: 1) </a:t>
                      </a:r>
                    </a:p>
                    <a:p>
                      <a:pPr algn="ctr"/>
                      <a:r>
                        <a:rPr lang="en-GB" sz="1400" dirty="0"/>
                        <a:t>Formula: total score / total number of respondents 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81825640"/>
                  </a:ext>
                </a:extLst>
              </a:tr>
              <a:tr h="321842"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Semester 2, 2020/21 (Pilot 1)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Semester 2, 2021/22 (Pilot 2)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1401502"/>
                  </a:ext>
                </a:extLst>
              </a:tr>
              <a:tr h="481176">
                <a:tc>
                  <a:txBody>
                    <a:bodyPr/>
                    <a:lstStyle/>
                    <a:p>
                      <a:r>
                        <a:rPr lang="en-US" sz="1600" dirty="0"/>
                        <a:t>1. I understand clearly the aims/ objectives of the activities</a:t>
                      </a:r>
                      <a:r>
                        <a:rPr lang="en-GB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3.90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4.12 </a:t>
                      </a:r>
                      <a:r>
                        <a:rPr lang="en-GB" sz="1600" dirty="0">
                          <a:solidFill>
                            <a:srgbClr val="00B050"/>
                          </a:solidFill>
                        </a:rPr>
                        <a:t>(↑)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6452752"/>
                  </a:ext>
                </a:extLst>
              </a:tr>
              <a:tr h="489168">
                <a:tc>
                  <a:txBody>
                    <a:bodyPr/>
                    <a:lstStyle/>
                    <a:p>
                      <a:r>
                        <a:rPr lang="en-US" sz="1600" dirty="0"/>
                        <a:t>2. I understand the expectations on my commitment in the service/ experiential learning</a:t>
                      </a:r>
                      <a:r>
                        <a:rPr lang="en-GB" sz="1600" dirty="0"/>
                        <a:t>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3.90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4.06 </a:t>
                      </a:r>
                      <a:r>
                        <a:rPr lang="en-GB" sz="1600" dirty="0">
                          <a:solidFill>
                            <a:srgbClr val="00B050"/>
                          </a:solidFill>
                        </a:rPr>
                        <a:t>(↑)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1371246"/>
                  </a:ext>
                </a:extLst>
              </a:tr>
              <a:tr h="557393">
                <a:tc>
                  <a:txBody>
                    <a:bodyPr/>
                    <a:lstStyle/>
                    <a:p>
                      <a:r>
                        <a:rPr lang="en-US" sz="1600" dirty="0"/>
                        <a:t>3. The assessment results I received so far on this course are appropriate and suitable</a:t>
                      </a:r>
                      <a:r>
                        <a:rPr lang="en-GB" sz="1600" dirty="0"/>
                        <a:t>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3.55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3.94 </a:t>
                      </a:r>
                      <a:r>
                        <a:rPr lang="en-GB" sz="1600" dirty="0">
                          <a:solidFill>
                            <a:srgbClr val="00B050"/>
                          </a:solidFill>
                        </a:rPr>
                        <a:t>(↑)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53824517"/>
                  </a:ext>
                </a:extLst>
              </a:tr>
              <a:tr h="316944">
                <a:tc>
                  <a:txBody>
                    <a:bodyPr/>
                    <a:lstStyle/>
                    <a:p>
                      <a:r>
                        <a:rPr lang="en-US" sz="1600" dirty="0"/>
                        <a:t>4. The course schedule was flexible and enabled me to complete my service/ experiential learning</a:t>
                      </a:r>
                      <a:r>
                        <a:rPr lang="en-GB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4.10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4.35 </a:t>
                      </a:r>
                      <a:r>
                        <a:rPr lang="en-GB" sz="1600" dirty="0">
                          <a:solidFill>
                            <a:srgbClr val="00B050"/>
                          </a:solidFill>
                        </a:rPr>
                        <a:t>(↑)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70826119"/>
                  </a:ext>
                </a:extLst>
              </a:tr>
              <a:tr h="557393">
                <a:tc>
                  <a:txBody>
                    <a:bodyPr/>
                    <a:lstStyle/>
                    <a:p>
                      <a:r>
                        <a:rPr lang="en-US" sz="1600" dirty="0"/>
                        <a:t>5. The guidance and support were sufficient for me to complete the service/ experiential learning</a:t>
                      </a:r>
                      <a:r>
                        <a:rPr lang="en-GB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3.90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4.29</a:t>
                      </a:r>
                      <a:r>
                        <a:rPr lang="en-GB" sz="1600" dirty="0">
                          <a:solidFill>
                            <a:srgbClr val="00B050"/>
                          </a:solidFill>
                        </a:rPr>
                        <a:t> (↑)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2118756"/>
                  </a:ext>
                </a:extLst>
              </a:tr>
              <a:tr h="318510">
                <a:tc>
                  <a:txBody>
                    <a:bodyPr/>
                    <a:lstStyle/>
                    <a:p>
                      <a:r>
                        <a:rPr lang="en-GB" sz="1600" dirty="0"/>
                        <a:t>SD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0.08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0.17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022894"/>
                  </a:ext>
                </a:extLst>
              </a:tr>
              <a:tr h="321842">
                <a:tc>
                  <a:txBody>
                    <a:bodyPr/>
                    <a:lstStyle/>
                    <a:p>
                      <a:r>
                        <a:rPr lang="en-GB" sz="1600" dirty="0"/>
                        <a:t>Response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>
                          <a:effectLst/>
                        </a:rPr>
                        <a:t>51.28%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>
                          <a:effectLst/>
                        </a:rPr>
                        <a:t>53.13%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8840470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0DF58E0-C5B5-44F3-A570-D792611C4F91}"/>
              </a:ext>
            </a:extLst>
          </p:cNvPr>
          <p:cNvSpPr txBox="1"/>
          <p:nvPr/>
        </p:nvSpPr>
        <p:spPr>
          <a:xfrm>
            <a:off x="3143672" y="6024221"/>
            <a:ext cx="6480720" cy="430887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An overall </a:t>
            </a:r>
            <a:r>
              <a:rPr lang="en-US" sz="2200" b="1" dirty="0"/>
              <a:t>increasing</a:t>
            </a:r>
            <a:r>
              <a:rPr lang="en-US" sz="2200" dirty="0"/>
              <a:t> trend on students’ positive views</a:t>
            </a:r>
          </a:p>
        </p:txBody>
      </p:sp>
    </p:spTree>
    <p:extLst>
      <p:ext uri="{BB962C8B-B14F-4D97-AF65-F5344CB8AC3E}">
        <p14:creationId xmlns:p14="http://schemas.microsoft.com/office/powerpoint/2010/main" val="1028355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4BD50-B97F-4716-85EB-E1B81850C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3259"/>
            <a:ext cx="10972800" cy="875461"/>
          </a:xfrm>
        </p:spPr>
        <p:txBody>
          <a:bodyPr>
            <a:noAutofit/>
          </a:bodyPr>
          <a:lstStyle/>
          <a:p>
            <a:pPr algn="l"/>
            <a:r>
              <a:rPr lang="en-US" sz="2700" b="1" dirty="0"/>
              <a:t>Questionnaire</a:t>
            </a:r>
            <a:br>
              <a:rPr lang="en-US" sz="2700" b="1" dirty="0"/>
            </a:br>
            <a:r>
              <a:rPr lang="en-US" sz="2700" b="1" dirty="0"/>
              <a:t>3. </a:t>
            </a:r>
            <a:r>
              <a:rPr lang="en-GB" sz="2700" b="1" dirty="0"/>
              <a:t>Feasibility and achievability of the key features</a:t>
            </a:r>
            <a:r>
              <a:rPr lang="en-US" sz="2700" b="1" dirty="0"/>
              <a:t> (GEL1008 pilot course)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222C55-A6B4-4C6D-8ED0-0C506A1B5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AD11-2221-4E09-980D-792BF738D7B1}" type="slidenum">
              <a:rPr lang="zh-TW" altLang="en-US" smtClean="0"/>
              <a:pPr/>
              <a:t>27</a:t>
            </a:fld>
            <a:endParaRPr lang="zh-TW" altLang="en-US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525B0C1-14B4-4D1F-8A5F-CDF9F70F5696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467532" y="869445"/>
          <a:ext cx="11317099" cy="52120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138948">
                  <a:extLst>
                    <a:ext uri="{9D8B030D-6E8A-4147-A177-3AD203B41FA5}">
                      <a16:colId xmlns:a16="http://schemas.microsoft.com/office/drawing/2014/main" val="4225525369"/>
                    </a:ext>
                  </a:extLst>
                </a:gridCol>
                <a:gridCol w="2629930">
                  <a:extLst>
                    <a:ext uri="{9D8B030D-6E8A-4147-A177-3AD203B41FA5}">
                      <a16:colId xmlns:a16="http://schemas.microsoft.com/office/drawing/2014/main" val="1317373953"/>
                    </a:ext>
                  </a:extLst>
                </a:gridCol>
                <a:gridCol w="2548221">
                  <a:extLst>
                    <a:ext uri="{9D8B030D-6E8A-4147-A177-3AD203B41FA5}">
                      <a16:colId xmlns:a16="http://schemas.microsoft.com/office/drawing/2014/main" val="3910321272"/>
                    </a:ext>
                  </a:extLst>
                </a:gridCol>
              </a:tblGrid>
              <a:tr h="716648"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Scores (Strongly agree: 5, Agree: 4, Neutral: 3, Disagree: 2, Strongly disagree: 1) </a:t>
                      </a:r>
                    </a:p>
                    <a:p>
                      <a:pPr algn="ctr"/>
                      <a:r>
                        <a:rPr lang="en-GB" sz="1600" dirty="0"/>
                        <a:t>Formula: total score / total number of respondents 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81825640"/>
                  </a:ext>
                </a:extLst>
              </a:tr>
              <a:tr h="321842"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Semester 2, 2020/21 (Pilot 1)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Semester 2, 2021/22 (Pilot 2)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1401502"/>
                  </a:ext>
                </a:extLst>
              </a:tr>
              <a:tr h="481176">
                <a:tc>
                  <a:txBody>
                    <a:bodyPr/>
                    <a:lstStyle/>
                    <a:p>
                      <a:r>
                        <a:rPr lang="en-GB" sz="1600" kern="1200" dirty="0">
                          <a:effectLst/>
                        </a:rPr>
                        <a:t>6. The course enabled me to learn through experiences in planning and implementing experiential/ service learning</a:t>
                      </a:r>
                      <a:r>
                        <a:rPr lang="en-GB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3.80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highlight>
                            <a:srgbClr val="FFFF00"/>
                          </a:highlight>
                        </a:rPr>
                        <a:t>4.29</a:t>
                      </a:r>
                      <a:endParaRPr lang="en-GB" sz="160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6452752"/>
                  </a:ext>
                </a:extLst>
              </a:tr>
              <a:tr h="489168">
                <a:tc>
                  <a:txBody>
                    <a:bodyPr/>
                    <a:lstStyle/>
                    <a:p>
                      <a:r>
                        <a:rPr lang="en-GB" sz="1600" kern="1200" dirty="0">
                          <a:effectLst/>
                        </a:rPr>
                        <a:t>7. The course offered me the opportunity to differentiate ‘theory’ from ‘real life scenarios’ and to further consider their interrelationship</a:t>
                      </a:r>
                      <a:r>
                        <a:rPr lang="en-GB" sz="1600" dirty="0"/>
                        <a:t>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3.75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3.82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1371246"/>
                  </a:ext>
                </a:extLst>
              </a:tr>
              <a:tr h="557393">
                <a:tc>
                  <a:txBody>
                    <a:bodyPr/>
                    <a:lstStyle/>
                    <a:p>
                      <a:r>
                        <a:rPr lang="en-GB" sz="1600" kern="1200" dirty="0">
                          <a:effectLst/>
                        </a:rPr>
                        <a:t>8. The active experience/ service hours were effectively used to promote learning in the course</a:t>
                      </a:r>
                      <a:r>
                        <a:rPr lang="en-GB" sz="1600" dirty="0"/>
                        <a:t>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4.00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3.76 </a:t>
                      </a:r>
                      <a:r>
                        <a:rPr lang="en-GB" sz="1600" dirty="0">
                          <a:solidFill>
                            <a:srgbClr val="7030A0"/>
                          </a:solidFill>
                        </a:rPr>
                        <a:t>(↓)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53824517"/>
                  </a:ext>
                </a:extLst>
              </a:tr>
              <a:tr h="316944">
                <a:tc>
                  <a:txBody>
                    <a:bodyPr/>
                    <a:lstStyle/>
                    <a:p>
                      <a:r>
                        <a:rPr lang="en-GB" sz="1600" kern="1200" dirty="0">
                          <a:effectLst/>
                        </a:rPr>
                        <a:t>9. The course provided me with the opportunity of engaging in reflection on the processes and outcomes of experiential/ service learning</a:t>
                      </a:r>
                      <a:r>
                        <a:rPr lang="en-GB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4.00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3.88 </a:t>
                      </a:r>
                      <a:r>
                        <a:rPr lang="en-GB" sz="1600" dirty="0">
                          <a:solidFill>
                            <a:srgbClr val="7030A0"/>
                          </a:solidFill>
                        </a:rPr>
                        <a:t>(↓)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70826119"/>
                  </a:ext>
                </a:extLst>
              </a:tr>
              <a:tr h="557393">
                <a:tc>
                  <a:txBody>
                    <a:bodyPr/>
                    <a:lstStyle/>
                    <a:p>
                      <a:r>
                        <a:rPr lang="en-GB" sz="1600" kern="1200" dirty="0">
                          <a:effectLst/>
                        </a:rPr>
                        <a:t>10. The course enabled me to rethink and reassess my own values, attitudes and beliefs</a:t>
                      </a:r>
                      <a:r>
                        <a:rPr lang="en-GB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3.90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3.94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2118756"/>
                  </a:ext>
                </a:extLst>
              </a:tr>
              <a:tr h="318510">
                <a:tc>
                  <a:txBody>
                    <a:bodyPr/>
                    <a:lstStyle/>
                    <a:p>
                      <a:r>
                        <a:rPr lang="en-GB" sz="1600" dirty="0"/>
                        <a:t>SD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0.16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0.21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022894"/>
                  </a:ext>
                </a:extLst>
              </a:tr>
              <a:tr h="321842">
                <a:tc>
                  <a:txBody>
                    <a:bodyPr/>
                    <a:lstStyle/>
                    <a:p>
                      <a:r>
                        <a:rPr lang="en-GB" sz="1600" dirty="0"/>
                        <a:t>Response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>
                          <a:effectLst/>
                        </a:rPr>
                        <a:t>51.28%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>
                          <a:effectLst/>
                        </a:rPr>
                        <a:t>53.13%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8840470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0DF58E0-C5B5-44F3-A570-D792611C4F91}"/>
              </a:ext>
            </a:extLst>
          </p:cNvPr>
          <p:cNvSpPr txBox="1"/>
          <p:nvPr/>
        </p:nvSpPr>
        <p:spPr>
          <a:xfrm>
            <a:off x="191344" y="1052736"/>
            <a:ext cx="6408712" cy="923330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A relatively higher score in item 6 in pilot 2 indicated that students might have adapted in planning and implementing </a:t>
            </a:r>
            <a:r>
              <a:rPr lang="en-GB" dirty="0"/>
              <a:t>experiential/ service learning in an online setting.</a:t>
            </a:r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BCC831C-B555-4E91-B199-AE38CEF11F28}"/>
              </a:ext>
            </a:extLst>
          </p:cNvPr>
          <p:cNvCxnSpPr/>
          <p:nvPr/>
        </p:nvCxnSpPr>
        <p:spPr>
          <a:xfrm>
            <a:off x="6600056" y="1340768"/>
            <a:ext cx="3672408" cy="1152128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D2861197-9CF0-423F-BFEC-2ED1B0709196}"/>
              </a:ext>
            </a:extLst>
          </p:cNvPr>
          <p:cNvSpPr/>
          <p:nvPr/>
        </p:nvSpPr>
        <p:spPr>
          <a:xfrm>
            <a:off x="335360" y="6044972"/>
            <a:ext cx="10031591" cy="64633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The fifth wave of COVID-19 and its impact (i.e. the early summer holiday) had inevitably limited students’ exposure and opportunities to engage in EL activities. 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F0BBA62-D342-4A62-93D9-58FFCD604A85}"/>
              </a:ext>
            </a:extLst>
          </p:cNvPr>
          <p:cNvCxnSpPr>
            <a:cxnSpLocks/>
          </p:cNvCxnSpPr>
          <p:nvPr/>
        </p:nvCxnSpPr>
        <p:spPr>
          <a:xfrm flipH="1">
            <a:off x="8904312" y="4768881"/>
            <a:ext cx="1255688" cy="1276091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1BA9F261-BDB3-42D2-984A-58675C824159}"/>
              </a:ext>
            </a:extLst>
          </p:cNvPr>
          <p:cNvSpPr/>
          <p:nvPr/>
        </p:nvSpPr>
        <p:spPr>
          <a:xfrm>
            <a:off x="9912424" y="3284984"/>
            <a:ext cx="1152128" cy="1653205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765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4BD50-B97F-4716-85EB-E1B81850C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3259"/>
            <a:ext cx="10972800" cy="875461"/>
          </a:xfrm>
        </p:spPr>
        <p:txBody>
          <a:bodyPr>
            <a:noAutofit/>
          </a:bodyPr>
          <a:lstStyle/>
          <a:p>
            <a:pPr algn="l"/>
            <a:r>
              <a:rPr lang="en-US" sz="2700" b="1" dirty="0"/>
              <a:t>Lecturer focus group interview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222C55-A6B4-4C6D-8ED0-0C506A1B5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AD11-2221-4E09-980D-792BF738D7B1}" type="slidenum">
              <a:rPr lang="zh-TW" altLang="en-US" smtClean="0"/>
              <a:pPr/>
              <a:t>28</a:t>
            </a:fld>
            <a:endParaRPr lang="zh-TW" alt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D65582C-DECD-41BD-B5AC-A638243DA4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2068196"/>
              </p:ext>
            </p:extLst>
          </p:nvPr>
        </p:nvGraphicFramePr>
        <p:xfrm>
          <a:off x="659396" y="1052736"/>
          <a:ext cx="10873208" cy="475252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512112">
                  <a:extLst>
                    <a:ext uri="{9D8B030D-6E8A-4147-A177-3AD203B41FA5}">
                      <a16:colId xmlns:a16="http://schemas.microsoft.com/office/drawing/2014/main" val="1687780638"/>
                    </a:ext>
                  </a:extLst>
                </a:gridCol>
                <a:gridCol w="5361096">
                  <a:extLst>
                    <a:ext uri="{9D8B030D-6E8A-4147-A177-3AD203B41FA5}">
                      <a16:colId xmlns:a16="http://schemas.microsoft.com/office/drawing/2014/main" val="1662490936"/>
                    </a:ext>
                  </a:extLst>
                </a:gridCol>
              </a:tblGrid>
              <a:tr h="734976">
                <a:tc>
                  <a:txBody>
                    <a:bodyPr/>
                    <a:lstStyle/>
                    <a:p>
                      <a:r>
                        <a:rPr lang="en-US" sz="1800" dirty="0"/>
                        <a:t>Areas of appreciation/ good practices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Suggestions/ concerns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5618192"/>
                  </a:ext>
                </a:extLst>
              </a:tr>
              <a:tr h="401755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Students’ </a:t>
                      </a:r>
                      <a:r>
                        <a:rPr lang="en-US" sz="1800" dirty="0">
                          <a:highlight>
                            <a:srgbClr val="FFFF00"/>
                          </a:highlight>
                        </a:rPr>
                        <a:t>problem-solving skills</a:t>
                      </a:r>
                      <a:r>
                        <a:rPr lang="en-US" sz="1800" dirty="0"/>
                        <a:t> and </a:t>
                      </a:r>
                      <a:r>
                        <a:rPr lang="en-US" sz="1800" dirty="0">
                          <a:highlight>
                            <a:srgbClr val="FFFF00"/>
                          </a:highlight>
                        </a:rPr>
                        <a:t>communication skills</a:t>
                      </a:r>
                      <a:r>
                        <a:rPr lang="en-US" sz="1800" dirty="0"/>
                        <a:t> have been developed and honed by planning and executing their activity proposals in collaboration with BP schools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8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BP students enrolled in the EL course were sorted </a:t>
                      </a:r>
                      <a:r>
                        <a:rPr lang="en-US" sz="1800" dirty="0">
                          <a:highlight>
                            <a:srgbClr val="FFFF00"/>
                          </a:highlight>
                        </a:rPr>
                        <a:t>for course lecturer’s early preparation</a:t>
                      </a:r>
                      <a:r>
                        <a:rPr lang="en-US" sz="1800" dirty="0"/>
                        <a:t> before the start of the semester (i.e. negotiation with partner organizations, student grouping)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8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Usage of </a:t>
                      </a:r>
                      <a:r>
                        <a:rPr lang="en-US" sz="1800" dirty="0">
                          <a:highlight>
                            <a:srgbClr val="FFFF00"/>
                          </a:highlight>
                        </a:rPr>
                        <a:t>multiple instant messaging too</a:t>
                      </a:r>
                      <a:r>
                        <a:rPr lang="en-US" sz="1800" u="none" dirty="0">
                          <a:highlight>
                            <a:srgbClr val="FFFF00"/>
                          </a:highlight>
                        </a:rPr>
                        <a:t>l</a:t>
                      </a:r>
                      <a:r>
                        <a:rPr lang="en-US" sz="1800" dirty="0">
                          <a:highlight>
                            <a:srgbClr val="FFFF00"/>
                          </a:highlight>
                        </a:rPr>
                        <a:t>s </a:t>
                      </a:r>
                      <a:r>
                        <a:rPr lang="en-US" sz="1800" dirty="0"/>
                        <a:t>fostered efficient communication between students and course lecturers.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Course lecturer’s </a:t>
                      </a:r>
                      <a:r>
                        <a:rPr lang="en-US" sz="1800" dirty="0">
                          <a:highlight>
                            <a:srgbClr val="FFFF00"/>
                          </a:highlight>
                        </a:rPr>
                        <a:t>workload and difficulties in lesson planning would be increased</a:t>
                      </a:r>
                      <a:r>
                        <a:rPr lang="en-US" sz="1800" dirty="0"/>
                        <a:t> by accommodating students of diverse study patterns in the same class (i.e. BP students, non-BP students, students with or without relevant subject knowledge)   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8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highlight>
                            <a:srgbClr val="FFFF00"/>
                          </a:highlight>
                        </a:rPr>
                        <a:t>Setting pre-requisite(s)</a:t>
                      </a:r>
                      <a:r>
                        <a:rPr lang="en-US" sz="1800" dirty="0"/>
                        <a:t> might be considered for easing the course implementation and maximizing the effectiveness of teaching and learning (i.e. STEM knowledge is preferred in </a:t>
                      </a:r>
                      <a:r>
                        <a:rPr lang="en-US" sz="1800" i="1" dirty="0"/>
                        <a:t>GEM1019 Community Service-based Learning in STEM Education</a:t>
                      </a:r>
                      <a:r>
                        <a:rPr lang="en-US" sz="1800" dirty="0"/>
                        <a:t>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69127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32430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4BD50-B97F-4716-85EB-E1B81850C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3259"/>
            <a:ext cx="10972800" cy="875461"/>
          </a:xfrm>
        </p:spPr>
        <p:txBody>
          <a:bodyPr>
            <a:noAutofit/>
          </a:bodyPr>
          <a:lstStyle/>
          <a:p>
            <a:pPr algn="l"/>
            <a:r>
              <a:rPr lang="en-US" sz="2700" b="1" dirty="0"/>
              <a:t>Student focus group interview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222C55-A6B4-4C6D-8ED0-0C506A1B5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AD11-2221-4E09-980D-792BF738D7B1}" type="slidenum">
              <a:rPr lang="zh-TW" altLang="en-US" smtClean="0"/>
              <a:pPr/>
              <a:t>29</a:t>
            </a:fld>
            <a:endParaRPr lang="zh-TW" altLang="en-US"/>
          </a:p>
        </p:txBody>
      </p:sp>
      <p:graphicFrame>
        <p:nvGraphicFramePr>
          <p:cNvPr id="9" name="Content Placeholder 4">
            <a:extLst>
              <a:ext uri="{FF2B5EF4-FFF2-40B4-BE49-F238E27FC236}">
                <a16:creationId xmlns:a16="http://schemas.microsoft.com/office/drawing/2014/main" id="{E89FA365-6347-462F-BBC8-0CAB90AC61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7185798"/>
              </p:ext>
            </p:extLst>
          </p:nvPr>
        </p:nvGraphicFramePr>
        <p:xfrm>
          <a:off x="609600" y="1048239"/>
          <a:ext cx="10873208" cy="51206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508612">
                  <a:extLst>
                    <a:ext uri="{9D8B030D-6E8A-4147-A177-3AD203B41FA5}">
                      <a16:colId xmlns:a16="http://schemas.microsoft.com/office/drawing/2014/main" val="1687780638"/>
                    </a:ext>
                  </a:extLst>
                </a:gridCol>
                <a:gridCol w="5364596">
                  <a:extLst>
                    <a:ext uri="{9D8B030D-6E8A-4147-A177-3AD203B41FA5}">
                      <a16:colId xmlns:a16="http://schemas.microsoft.com/office/drawing/2014/main" val="1662490936"/>
                    </a:ext>
                  </a:extLst>
                </a:gridCol>
              </a:tblGrid>
              <a:tr h="316715">
                <a:tc>
                  <a:txBody>
                    <a:bodyPr/>
                    <a:lstStyle/>
                    <a:p>
                      <a:r>
                        <a:rPr lang="en-US" sz="1800" dirty="0"/>
                        <a:t>Areas of appreciation/ good practices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Suggestions/ concerns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5618192"/>
                  </a:ext>
                </a:extLst>
              </a:tr>
              <a:tr h="171807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Valuable opportunities to </a:t>
                      </a:r>
                      <a:r>
                        <a:rPr lang="en-US" sz="1800" dirty="0">
                          <a:highlight>
                            <a:srgbClr val="FFFF00"/>
                          </a:highlight>
                        </a:rPr>
                        <a:t>communicate with the staff member(s) of senior management</a:t>
                      </a:r>
                      <a:r>
                        <a:rPr lang="en-US" sz="1800" dirty="0"/>
                        <a:t> of BP schools (i.e. school principal/ vice principal); </a:t>
                      </a:r>
                      <a:r>
                        <a:rPr lang="en-US" sz="1800" dirty="0">
                          <a:highlight>
                            <a:srgbClr val="FFFF00"/>
                          </a:highlight>
                        </a:rPr>
                        <a:t>social interaction skills</a:t>
                      </a:r>
                      <a:r>
                        <a:rPr lang="en-US" sz="1800" dirty="0"/>
                        <a:t> have been enhanced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8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Course lecturers provided </a:t>
                      </a:r>
                      <a:r>
                        <a:rPr lang="en-US" sz="1800" dirty="0">
                          <a:highlight>
                            <a:srgbClr val="FFFF00"/>
                          </a:highlight>
                        </a:rPr>
                        <a:t>adequate support and flexibility</a:t>
                      </a:r>
                      <a:r>
                        <a:rPr lang="en-US" sz="1800" dirty="0"/>
                        <a:t> for students to design and execute their activity proposals in BP schools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8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Acquiring </a:t>
                      </a:r>
                      <a:r>
                        <a:rPr lang="en-US" sz="1800" dirty="0">
                          <a:highlight>
                            <a:srgbClr val="FFFF00"/>
                          </a:highlight>
                        </a:rPr>
                        <a:t>skills and experience in striking a balance between school policies and students’ interests</a:t>
                      </a:r>
                      <a:r>
                        <a:rPr lang="en-US" sz="1800" dirty="0"/>
                        <a:t> while designing extra-curricular activities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8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Developing </a:t>
                      </a:r>
                      <a:r>
                        <a:rPr lang="en-US" sz="1800" dirty="0">
                          <a:highlight>
                            <a:srgbClr val="FFFF00"/>
                          </a:highlight>
                        </a:rPr>
                        <a:t>problem-solving skills by handling sudden unexpected situations</a:t>
                      </a:r>
                      <a:r>
                        <a:rPr lang="en-US" sz="1800" dirty="0"/>
                        <a:t> encountered while hosting an activity in the school setting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The experience of EL-on-BP was interfered with by the </a:t>
                      </a:r>
                      <a:r>
                        <a:rPr lang="en-US" sz="1800" dirty="0">
                          <a:highlight>
                            <a:srgbClr val="FFFF00"/>
                          </a:highlight>
                        </a:rPr>
                        <a:t>early summer holidays</a:t>
                      </a:r>
                      <a:r>
                        <a:rPr lang="en-US" sz="1800" dirty="0"/>
                        <a:t> to a certain extent; </a:t>
                      </a:r>
                      <a:r>
                        <a:rPr lang="en-US" sz="1800" dirty="0">
                          <a:highlight>
                            <a:srgbClr val="FFFF00"/>
                          </a:highlight>
                        </a:rPr>
                        <a:t>some BP schools have reservations</a:t>
                      </a:r>
                      <a:r>
                        <a:rPr lang="en-US" sz="1800" dirty="0"/>
                        <a:t> about catering for students’ activity proposals due to the change in the BP schedule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8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8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69127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9630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ACF53-0710-49BF-9D65-20408C620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2348881"/>
            <a:ext cx="7772400" cy="1362075"/>
          </a:xfrm>
        </p:spPr>
        <p:txBody>
          <a:bodyPr>
            <a:normAutofit fontScale="90000"/>
          </a:bodyPr>
          <a:lstStyle/>
          <a:p>
            <a:r>
              <a:rPr lang="en-US" dirty="0"/>
              <a:t>Observations on the alternative arrangements for EL under the pandemic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8529B5-D655-4606-B1C8-7A5A8E055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AD11-2221-4E09-980D-792BF738D7B1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22137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4BD50-B97F-4716-85EB-E1B81850C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3259"/>
            <a:ext cx="10972800" cy="875461"/>
          </a:xfrm>
        </p:spPr>
        <p:txBody>
          <a:bodyPr>
            <a:noAutofit/>
          </a:bodyPr>
          <a:lstStyle/>
          <a:p>
            <a:pPr algn="l"/>
            <a:r>
              <a:rPr lang="en-US" sz="2700" b="1" dirty="0"/>
              <a:t>Limitations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222C55-A6B4-4C6D-8ED0-0C506A1B5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AD11-2221-4E09-980D-792BF738D7B1}" type="slidenum">
              <a:rPr lang="zh-TW" altLang="en-US" smtClean="0"/>
              <a:pPr/>
              <a:t>30</a:t>
            </a:fld>
            <a:endParaRPr lang="zh-TW" altLang="en-US"/>
          </a:p>
        </p:txBody>
      </p:sp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FB61FAB4-94CF-4648-AFC2-153DB42DEE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7730208"/>
              </p:ext>
            </p:extLst>
          </p:nvPr>
        </p:nvGraphicFramePr>
        <p:xfrm>
          <a:off x="479376" y="908720"/>
          <a:ext cx="10972800" cy="525204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0972800">
                  <a:extLst>
                    <a:ext uri="{9D8B030D-6E8A-4147-A177-3AD203B41FA5}">
                      <a16:colId xmlns:a16="http://schemas.microsoft.com/office/drawing/2014/main" val="2517002194"/>
                    </a:ext>
                  </a:extLst>
                </a:gridCol>
              </a:tblGrid>
              <a:tr h="1872208">
                <a:tc>
                  <a:txBody>
                    <a:bodyPr/>
                    <a:lstStyle/>
                    <a:p>
                      <a:pPr marL="457200" lvl="0" indent="-457200"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2200" b="0" kern="1200" dirty="0">
                          <a:effectLst/>
                        </a:rPr>
                        <a:t>Postulated that the </a:t>
                      </a:r>
                      <a:r>
                        <a:rPr lang="en-US" sz="2200" b="0" u="sng" kern="1200" dirty="0">
                          <a:solidFill>
                            <a:srgbClr val="FF0000"/>
                          </a:solidFill>
                          <a:effectLst/>
                        </a:rPr>
                        <a:t>enrollment</a:t>
                      </a:r>
                      <a:r>
                        <a:rPr lang="en-US" sz="2200" b="0" kern="1200" dirty="0">
                          <a:effectLst/>
                        </a:rPr>
                        <a:t> </a:t>
                      </a:r>
                      <a:r>
                        <a:rPr lang="en-GB" sz="2200" b="0" kern="1200" dirty="0">
                          <a:effectLst/>
                        </a:rPr>
                        <a:t>in the EL-on-BP scheme will </a:t>
                      </a:r>
                      <a:r>
                        <a:rPr lang="en-GB" sz="2200" b="0" u="sng" kern="1200" dirty="0">
                          <a:solidFill>
                            <a:srgbClr val="FF0000"/>
                          </a:solidFill>
                          <a:effectLst/>
                        </a:rPr>
                        <a:t>remain relatively low </a:t>
                      </a:r>
                      <a:r>
                        <a:rPr lang="en-GB" sz="2200" b="0" kern="1200" dirty="0">
                          <a:effectLst/>
                        </a:rPr>
                        <a:t>in the future: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kern="1200" dirty="0">
                          <a:effectLst/>
                          <a:sym typeface="Wingdings" panose="05000000000000000000" pitchFamily="2" charset="2"/>
                        </a:rPr>
                        <a:t>Availability of EL courses across 8 semesters for </a:t>
                      </a:r>
                      <a:r>
                        <a:rPr lang="en-US" sz="1800" b="1" kern="1200" dirty="0" err="1">
                          <a:effectLst/>
                          <a:sym typeface="Wingdings" panose="05000000000000000000" pitchFamily="2" charset="2"/>
                        </a:rPr>
                        <a:t>BEd</a:t>
                      </a:r>
                      <a:r>
                        <a:rPr lang="en-US" sz="1800" b="1" kern="1200" dirty="0">
                          <a:effectLst/>
                          <a:sym typeface="Wingdings" panose="05000000000000000000" pitchFamily="2" charset="2"/>
                        </a:rPr>
                        <a:t> students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kern="1200" dirty="0">
                          <a:effectLst/>
                          <a:sym typeface="Wingdings" panose="05000000000000000000" pitchFamily="2" charset="2"/>
                        </a:rPr>
                        <a:t>Students’ and Course instructors’ concerns </a:t>
                      </a:r>
                      <a:r>
                        <a:rPr lang="en-US" sz="1800" b="0" i="1" kern="1200" dirty="0">
                          <a:effectLst/>
                          <a:sym typeface="Wingdings" panose="05000000000000000000" pitchFamily="2" charset="2"/>
                        </a:rPr>
                        <a:t>(i.e. workload, flexible schedule) </a:t>
                      </a:r>
                    </a:p>
                    <a:p>
                      <a:pPr marL="285750" lvl="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kern="1200" dirty="0">
                          <a:effectLst/>
                          <a:sym typeface="Wingdings" panose="05000000000000000000" pitchFamily="2" charset="2"/>
                        </a:rPr>
                        <a:t>BP schools’ attitude </a:t>
                      </a:r>
                      <a:r>
                        <a:rPr lang="en-US" sz="1800" b="0" i="1" kern="1200" dirty="0">
                          <a:effectLst/>
                          <a:sym typeface="Wingdings" panose="05000000000000000000" pitchFamily="2" charset="2"/>
                        </a:rPr>
                        <a:t>(i.e. unsuccessful matching) 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800" b="0" kern="1200" dirty="0">
                          <a:effectLst/>
                          <a:sym typeface="Wingdings" panose="05000000000000000000" pitchFamily="2" charset="2"/>
                        </a:rPr>
                        <a:t> GEO may need to conduct a thorough review on the practicability and necessity of EL-on-BP scheme in the future</a:t>
                      </a: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5722937"/>
                  </a:ext>
                </a:extLst>
              </a:tr>
              <a:tr h="1488165">
                <a:tc>
                  <a:txBody>
                    <a:bodyPr/>
                    <a:lstStyle/>
                    <a:p>
                      <a:pPr marL="457200" indent="-457200">
                        <a:spcAft>
                          <a:spcPts val="600"/>
                        </a:spcAft>
                        <a:buFont typeface="+mj-lt"/>
                        <a:buAutoNum type="arabicPeriod" startAt="2"/>
                      </a:pPr>
                      <a:r>
                        <a:rPr lang="en-US" sz="2200" b="0" dirty="0"/>
                        <a:t>Data </a:t>
                      </a:r>
                      <a:r>
                        <a:rPr lang="en-US" sz="2200" b="0" u="sng" dirty="0">
                          <a:solidFill>
                            <a:srgbClr val="FF0000"/>
                          </a:solidFill>
                        </a:rPr>
                        <a:t>lack of representativeness</a:t>
                      </a:r>
                      <a:r>
                        <a:rPr lang="en-US" sz="2200" b="0" dirty="0"/>
                        <a:t> in the 2</a:t>
                      </a:r>
                      <a:r>
                        <a:rPr lang="en-US" sz="2200" b="0" baseline="30000" dirty="0"/>
                        <a:t>nd</a:t>
                      </a:r>
                      <a:r>
                        <a:rPr lang="en-US" sz="2200" b="0" dirty="0"/>
                        <a:t> EL-on-BP pilot exercise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/>
                        <a:t>Different evaluation methods were conducted online due to the pandemic </a:t>
                      </a:r>
                      <a:br>
                        <a:rPr lang="en-US" b="0" dirty="0"/>
                      </a:br>
                      <a:r>
                        <a:rPr lang="en-US" b="0" dirty="0">
                          <a:sym typeface="Wingdings" panose="05000000000000000000" pitchFamily="2" charset="2"/>
                        </a:rPr>
                        <a:t> the 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response rate was relatively low </a:t>
                      </a:r>
                      <a:r>
                        <a:rPr lang="en-US" b="0" dirty="0">
                          <a:sym typeface="Wingdings" panose="05000000000000000000" pitchFamily="2" charset="2"/>
                        </a:rPr>
                        <a:t>(~50%), which might not fully reflect BP students’ performance</a:t>
                      </a:r>
                      <a:r>
                        <a:rPr lang="en-US" b="0" dirty="0"/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/>
                        <a:t>8 BP students </a:t>
                      </a:r>
                      <a:r>
                        <a:rPr lang="en-US" b="0" dirty="0"/>
                        <a:t>were able to join the pilot </a:t>
                      </a:r>
                      <a:r>
                        <a:rPr lang="en-US" b="0" dirty="0">
                          <a:sym typeface="Wingdings" panose="05000000000000000000" pitchFamily="2" charset="2"/>
                        </a:rPr>
                        <a:t> a </a:t>
                      </a:r>
                      <a:r>
                        <a:rPr lang="en-US" b="0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small sample size</a:t>
                      </a:r>
                      <a:endParaRPr lang="en-US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6491507"/>
                  </a:ext>
                </a:extLst>
              </a:tr>
              <a:tr h="1752195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2200" b="0" u="sng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Online mode of learning </a:t>
                      </a:r>
                      <a:r>
                        <a:rPr lang="en-GB" sz="2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2</a:t>
                      </a:r>
                      <a:r>
                        <a:rPr lang="en-GB" sz="2200" b="0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GB" sz="2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EL-on-BP pilot exercise due to the outbreak of COVID-19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Some students encountered </a:t>
                      </a:r>
                      <a:r>
                        <a:rPr lang="en-GB" sz="18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difficulties in conducting online activities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Online mode of learning probably </a:t>
                      </a:r>
                      <a:r>
                        <a:rPr lang="en-GB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might </a:t>
                      </a:r>
                      <a:r>
                        <a:rPr lang="en-GB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 fully meet the expectations of students for face-to-face interaction </a:t>
                      </a:r>
                      <a:r>
                        <a:rPr lang="en-GB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with service target(s) in an authentic context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85901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25494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789D0-7B20-4270-90E5-690070B37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262087"/>
            <a:ext cx="109728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Way forward (EL-on-BP)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637435-55B1-4569-A591-4E0210514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AD11-2221-4E09-980D-792BF738D7B1}" type="slidenum">
              <a:rPr lang="zh-TW" altLang="en-US" smtClean="0"/>
              <a:pPr/>
              <a:t>31</a:t>
            </a:fld>
            <a:endParaRPr lang="zh-TW" altLang="en-US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E42A04F3-66D3-412F-9CF4-E0DEFF292E1F}"/>
              </a:ext>
            </a:extLst>
          </p:cNvPr>
          <p:cNvGraphicFramePr/>
          <p:nvPr>
            <p:extLst/>
          </p:nvPr>
        </p:nvGraphicFramePr>
        <p:xfrm>
          <a:off x="1127448" y="1196752"/>
          <a:ext cx="10009112" cy="5399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Flowchart: Alternate Process 6">
            <a:extLst>
              <a:ext uri="{FF2B5EF4-FFF2-40B4-BE49-F238E27FC236}">
                <a16:creationId xmlns:a16="http://schemas.microsoft.com/office/drawing/2014/main" id="{EBCBDBE5-CF7F-4285-B90F-9D42CC2C0C95}"/>
              </a:ext>
            </a:extLst>
          </p:cNvPr>
          <p:cNvSpPr/>
          <p:nvPr/>
        </p:nvSpPr>
        <p:spPr>
          <a:xfrm>
            <a:off x="1152848" y="1700808"/>
            <a:ext cx="9886304" cy="3960440"/>
          </a:xfrm>
          <a:prstGeom prst="flowChartAlternateProcess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buFont typeface="+mj-lt"/>
              <a:buAutoNum type="arabicPeriod"/>
            </a:pPr>
            <a:r>
              <a:rPr lang="en-US" sz="2000" b="1" i="1" u="sng" dirty="0">
                <a:solidFill>
                  <a:schemeClr val="tx1"/>
                </a:solidFill>
              </a:rPr>
              <a:t>Briefing sessions hosted for familiarizing students with the scheme</a:t>
            </a:r>
            <a:br>
              <a:rPr lang="en-US" i="1" dirty="0">
                <a:solidFill>
                  <a:schemeClr val="bg1">
                    <a:lumMod val="50000"/>
                  </a:schemeClr>
                </a:solidFill>
              </a:rPr>
            </a:br>
            <a:br>
              <a:rPr lang="en-US" i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- before the registration period of EL-on-BP</a:t>
            </a:r>
            <a:br>
              <a:rPr lang="en-US" i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- before the commencement of the FE&amp;EL semester</a:t>
            </a:r>
            <a:br>
              <a:rPr lang="en-US" i="1" dirty="0">
                <a:solidFill>
                  <a:schemeClr val="bg1">
                    <a:lumMod val="50000"/>
                  </a:schemeClr>
                </a:solidFill>
              </a:rPr>
            </a:br>
            <a:endParaRPr lang="en-US" i="1" dirty="0">
              <a:solidFill>
                <a:schemeClr val="bg1">
                  <a:lumMod val="50000"/>
                </a:schemeClr>
              </a:solidFill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sz="2000" b="1" i="1" u="sng" dirty="0">
                <a:solidFill>
                  <a:schemeClr val="tx1"/>
                </a:solidFill>
              </a:rPr>
              <a:t>Proactive communication with EL course lecturers </a:t>
            </a:r>
            <a:br>
              <a:rPr lang="en-US" i="1" dirty="0">
                <a:solidFill>
                  <a:schemeClr val="bg1">
                    <a:lumMod val="50000"/>
                  </a:schemeClr>
                </a:solidFill>
              </a:rPr>
            </a:br>
            <a:br>
              <a:rPr lang="en-US" i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- reminders before engaging in EL-on-BP</a:t>
            </a:r>
            <a:br>
              <a:rPr lang="en-US" i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- setting pre-requisites, if necessary, for maximizing the effectiveness of L&amp;T</a:t>
            </a:r>
            <a:br>
              <a:rPr lang="en-US" i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- consolidation of student enrollment list for early lesson preparation</a:t>
            </a:r>
          </a:p>
          <a:p>
            <a:pPr algn="ctr"/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3250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8579F-6DEA-4516-92D5-94176726F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352" y="1484784"/>
            <a:ext cx="10972800" cy="1143000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Sharing from our stakeholders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05A90D-83F4-440B-A2FA-6318F6E167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627784"/>
            <a:ext cx="10972800" cy="3129212"/>
          </a:xfrm>
          <a:solidFill>
            <a:schemeClr val="bg2">
              <a:alpha val="23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EL-on-BP pilot exercise</a:t>
            </a:r>
            <a:b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Mr. Wong Wai Hung </a:t>
            </a:r>
            <a:b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 instructor of GEL1008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Organisation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Life Wide Learning Activities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688334-20AA-400F-BA68-516B954F8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AD11-2221-4E09-980D-792BF738D7B1}" type="slidenum">
              <a:rPr lang="zh-TW" altLang="en-US" smtClean="0"/>
              <a:pPr/>
              <a:t>32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40854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ACF53-0710-49BF-9D65-20408C620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2348881"/>
            <a:ext cx="7772400" cy="1362075"/>
          </a:xfrm>
        </p:spPr>
        <p:txBody>
          <a:bodyPr>
            <a:normAutofit fontScale="90000"/>
          </a:bodyPr>
          <a:lstStyle/>
          <a:p>
            <a:r>
              <a:rPr lang="en-US" dirty="0"/>
              <a:t>Students’ preference on CSLC/ELC modalities and elements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8529B5-D655-4606-B1C8-7A5A8E055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AD11-2221-4E09-980D-792BF738D7B1}" type="slidenum">
              <a:rPr lang="zh-TW" altLang="en-US" smtClean="0"/>
              <a:pPr/>
              <a:t>33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74952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0CE83-25D3-42B7-BE1F-059A59159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416" y="268655"/>
            <a:ext cx="10972800" cy="1143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/>
              <a:t>Students’ preference on CSLC/ELC modalities and elements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2262CC-B746-46DB-8172-6F15F8BBC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AD11-2221-4E09-980D-792BF738D7B1}" type="slidenum">
              <a:rPr lang="zh-TW" altLang="en-US" smtClean="0"/>
              <a:pPr/>
              <a:t>34</a:t>
            </a:fld>
            <a:endParaRPr lang="zh-TW" altLang="en-US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6543E82-B96E-4EA0-A70C-E3E73EAE0900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12818113"/>
              </p:ext>
            </p:extLst>
          </p:nvPr>
        </p:nvGraphicFramePr>
        <p:xfrm>
          <a:off x="1127448" y="1302415"/>
          <a:ext cx="928903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311559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4D4C75A-751D-4D6F-891A-AA85C5E6E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AD11-2221-4E09-980D-792BF738D7B1}" type="slidenum">
              <a:rPr lang="zh-TW" altLang="en-US" smtClean="0"/>
              <a:pPr/>
              <a:t>35</a:t>
            </a:fld>
            <a:endParaRPr lang="zh-TW" altLang="en-US"/>
          </a:p>
        </p:txBody>
      </p:sp>
      <p:graphicFrame>
        <p:nvGraphicFramePr>
          <p:cNvPr id="3" name="Content Placeholder 7">
            <a:extLst>
              <a:ext uri="{FF2B5EF4-FFF2-40B4-BE49-F238E27FC236}">
                <a16:creationId xmlns:a16="http://schemas.microsoft.com/office/drawing/2014/main" id="{BAF71D2D-F5B1-4B28-A9E7-D4779344764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6903531"/>
              </p:ext>
            </p:extLst>
          </p:nvPr>
        </p:nvGraphicFramePr>
        <p:xfrm>
          <a:off x="1487488" y="1340768"/>
          <a:ext cx="921702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497389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4D4C75A-751D-4D6F-891A-AA85C5E6E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AD11-2221-4E09-980D-792BF738D7B1}" type="slidenum">
              <a:rPr lang="zh-TW" altLang="en-US" smtClean="0"/>
              <a:pPr/>
              <a:t>36</a:t>
            </a:fld>
            <a:endParaRPr lang="zh-TW" alt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AA7004D-0CE0-4B09-BD0F-AB923236EF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6386796"/>
              </p:ext>
            </p:extLst>
          </p:nvPr>
        </p:nvGraphicFramePr>
        <p:xfrm>
          <a:off x="1991544" y="1484784"/>
          <a:ext cx="864096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644C4C4-8A9E-4686-87CF-ADDA2D47E701}"/>
              </a:ext>
            </a:extLst>
          </p:cNvPr>
          <p:cNvSpPr txBox="1"/>
          <p:nvPr/>
        </p:nvSpPr>
        <p:spPr>
          <a:xfrm>
            <a:off x="7032104" y="164539"/>
            <a:ext cx="4945669" cy="120032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Most preferred ELC modality:  </a:t>
            </a:r>
            <a:r>
              <a:rPr lang="en-US" b="1" dirty="0"/>
              <a:t>Site visits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Most preferred CSLC service element:  </a:t>
            </a:r>
            <a:r>
              <a:rPr lang="en-US" b="1" dirty="0"/>
              <a:t>Internship/service to an agency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Most preferred partner organization:  </a:t>
            </a:r>
            <a:r>
              <a:rPr lang="en-US" b="1" dirty="0"/>
              <a:t>Schools</a:t>
            </a:r>
          </a:p>
        </p:txBody>
      </p:sp>
    </p:spTree>
    <p:extLst>
      <p:ext uri="{BB962C8B-B14F-4D97-AF65-F5344CB8AC3E}">
        <p14:creationId xmlns:p14="http://schemas.microsoft.com/office/powerpoint/2010/main" val="613135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ACF53-0710-49BF-9D65-20408C620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2348881"/>
            <a:ext cx="7772400" cy="1362075"/>
          </a:xfrm>
        </p:spPr>
        <p:txBody>
          <a:bodyPr>
            <a:normAutofit/>
          </a:bodyPr>
          <a:lstStyle/>
          <a:p>
            <a:r>
              <a:rPr lang="en-US" dirty="0"/>
              <a:t>Latest development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8529B5-D655-4606-B1C8-7A5A8E055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AD11-2221-4E09-980D-792BF738D7B1}" type="slidenum">
              <a:rPr lang="zh-TW" altLang="en-US" smtClean="0"/>
              <a:pPr/>
              <a:t>37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353250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789D0-7B20-4270-90E5-690070B37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262087"/>
            <a:ext cx="109728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/>
              <a:t>Latest development (2022/23)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637435-55B1-4569-A591-4E0210514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AD11-2221-4E09-980D-792BF738D7B1}" type="slidenum">
              <a:rPr lang="zh-TW" altLang="en-US" smtClean="0"/>
              <a:pPr/>
              <a:t>38</a:t>
            </a:fld>
            <a:endParaRPr lang="zh-TW" altLang="en-US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E42A04F3-66D3-412F-9CF4-E0DEFF292E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90237436"/>
              </p:ext>
            </p:extLst>
          </p:nvPr>
        </p:nvGraphicFramePr>
        <p:xfrm>
          <a:off x="2032000" y="1177661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3CBB28F7-F284-4F67-83D1-8B2B0E1688B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488" y="5134726"/>
            <a:ext cx="1440160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644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D637368-429A-4E29-9487-D799B7F1C6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F74DB-2852-4406-BAA2-66BF3E9EC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2348110"/>
          </a:xfrm>
          <a:solidFill>
            <a:schemeClr val="bg1">
              <a:lumMod val="95000"/>
              <a:alpha val="50000"/>
            </a:schemeClr>
          </a:solidFill>
        </p:spPr>
        <p:txBody>
          <a:bodyPr>
            <a:normAutofit fontScale="90000"/>
          </a:bodyPr>
          <a:lstStyle/>
          <a:p>
            <a:pPr algn="l">
              <a:spcAft>
                <a:spcPts val="600"/>
              </a:spcAft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ELC on E&amp;I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200" dirty="0"/>
              <a:t>- </a:t>
            </a:r>
            <a:r>
              <a:rPr lang="en-US" sz="2200" i="1" dirty="0"/>
              <a:t>A new compulsory experiential learning course (ELC) on “Entrepreneurship and Innovation (E&amp;I)” </a:t>
            </a:r>
            <a:br>
              <a:rPr lang="en-US" sz="2200" i="1" dirty="0"/>
            </a:br>
            <a:r>
              <a:rPr lang="en-US" sz="2200" i="1" dirty="0"/>
              <a:t>- A gradual phase-in approach would be adopted for course development, piloting and review before full implementation.</a:t>
            </a:r>
            <a:br>
              <a:rPr lang="en-US" sz="2200" dirty="0"/>
            </a:br>
            <a:br>
              <a:rPr lang="en-US" sz="2200" dirty="0"/>
            </a:br>
            <a:r>
              <a:rPr lang="en-US" sz="2200" i="1" dirty="0"/>
              <a:t>There will be two versions of the E&amp;I course: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CF6A0C-7CA8-4B62-93EA-1A2D969F2E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7368" y="2852936"/>
            <a:ext cx="5126360" cy="3273228"/>
          </a:xfrm>
          <a:solidFill>
            <a:schemeClr val="accent3">
              <a:lumMod val="20000"/>
              <a:lumOff val="80000"/>
              <a:alpha val="58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b="1" dirty="0"/>
          </a:p>
          <a:p>
            <a:pPr marL="0" indent="0" algn="ctr">
              <a:buNone/>
            </a:pPr>
            <a:r>
              <a:rPr lang="en-US" sz="2400" b="1" dirty="0"/>
              <a:t>3-cp E&amp;I course </a:t>
            </a:r>
          </a:p>
          <a:p>
            <a:pPr marL="0" indent="0" algn="ctr">
              <a:buNone/>
            </a:pPr>
            <a:endParaRPr lang="en-US" sz="2400" b="1" dirty="0"/>
          </a:p>
          <a:p>
            <a:pPr algn="ctr"/>
            <a:r>
              <a:rPr lang="en-US" sz="2400" dirty="0"/>
              <a:t>UGC new 4-Year </a:t>
            </a:r>
            <a:r>
              <a:rPr lang="en-US" sz="2400" dirty="0" err="1"/>
              <a:t>programmes</a:t>
            </a:r>
            <a:endParaRPr lang="en-US" sz="2400" dirty="0"/>
          </a:p>
          <a:p>
            <a:pPr algn="ctr"/>
            <a:r>
              <a:rPr lang="en-US" sz="2400" dirty="0"/>
              <a:t>UGC existing/ revamped 4-Year </a:t>
            </a:r>
            <a:r>
              <a:rPr lang="en-US" sz="2400" dirty="0" err="1"/>
              <a:t>programmes</a:t>
            </a:r>
            <a:endParaRPr lang="en-US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D61D63-1E29-431E-BC93-7C47FC88EB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72336" y="2852935"/>
            <a:ext cx="5630416" cy="3273228"/>
          </a:xfrm>
          <a:solidFill>
            <a:schemeClr val="accent6">
              <a:lumMod val="40000"/>
              <a:lumOff val="60000"/>
              <a:alpha val="74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/>
              <a:t>3-cp course with</a:t>
            </a:r>
            <a:br>
              <a:rPr lang="en-US" sz="2400" b="1" dirty="0"/>
            </a:br>
            <a:r>
              <a:rPr lang="en-US" sz="2400" b="1" dirty="0"/>
              <a:t>2 cps equivalent for E&amp;I and</a:t>
            </a:r>
            <a:br>
              <a:rPr lang="en-US" sz="2400" b="1" dirty="0"/>
            </a:br>
            <a:r>
              <a:rPr lang="en-US" sz="2400" b="1" dirty="0"/>
              <a:t>1 cp equivalent for National Security Education (NSE)</a:t>
            </a:r>
            <a:br>
              <a:rPr lang="en-US" sz="2400" b="1" dirty="0"/>
            </a:br>
            <a:endParaRPr lang="en-US" sz="2400" b="1" dirty="0"/>
          </a:p>
          <a:p>
            <a:pPr algn="ctr"/>
            <a:r>
              <a:rPr lang="en-US" sz="2400" dirty="0"/>
              <a:t>UGC Senior Year (SY) new </a:t>
            </a:r>
            <a:r>
              <a:rPr lang="en-US" sz="2400" dirty="0" err="1"/>
              <a:t>programmes</a:t>
            </a:r>
            <a:endParaRPr lang="en-US" sz="2400" dirty="0"/>
          </a:p>
          <a:p>
            <a:pPr algn="ctr"/>
            <a:r>
              <a:rPr lang="en-US" sz="2400" dirty="0"/>
              <a:t>UGC SY existing/ revamped </a:t>
            </a:r>
            <a:r>
              <a:rPr lang="en-US" sz="2400" dirty="0" err="1"/>
              <a:t>programmes</a:t>
            </a:r>
            <a:endParaRPr lang="en-US" sz="24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61E97C-9E68-44E8-9F00-491DB1362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AD11-2221-4E09-980D-792BF738D7B1}" type="slidenum">
              <a:rPr lang="zh-TW" altLang="en-US" smtClean="0"/>
              <a:pPr/>
              <a:t>39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5683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2FB2EF5-3BF2-499E-A014-205CE181F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577" y="-99392"/>
            <a:ext cx="10972800" cy="1143000"/>
          </a:xfrm>
        </p:spPr>
        <p:txBody>
          <a:bodyPr/>
          <a:lstStyle/>
          <a:p>
            <a:pPr algn="l"/>
            <a:r>
              <a:rPr lang="en-US" b="1" dirty="0"/>
              <a:t>What is alternative arrangement?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B996244D-1220-4AED-8533-49C9573437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7914929"/>
              </p:ext>
            </p:extLst>
          </p:nvPr>
        </p:nvGraphicFramePr>
        <p:xfrm>
          <a:off x="574577" y="994486"/>
          <a:ext cx="10972800" cy="58635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84C6A1-CCA8-4066-BEB0-0EAF8BE2F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AD11-2221-4E09-980D-792BF738D7B1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284876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17799AEA-C9F3-4A3D-BD10-A28583285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/>
              <a:t>Remarks on ELCs on E&amp;I</a:t>
            </a:r>
            <a:endParaRPr lang="en-US" dirty="0"/>
          </a:p>
        </p:txBody>
      </p:sp>
      <p:graphicFrame>
        <p:nvGraphicFramePr>
          <p:cNvPr id="18" name="Content Placeholder 17">
            <a:extLst>
              <a:ext uri="{FF2B5EF4-FFF2-40B4-BE49-F238E27FC236}">
                <a16:creationId xmlns:a16="http://schemas.microsoft.com/office/drawing/2014/main" id="{7D9ECCD5-5EDF-4B2E-AB14-BDC48BA4657D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39439400"/>
              </p:ext>
            </p:extLst>
          </p:nvPr>
        </p:nvGraphicFramePr>
        <p:xfrm>
          <a:off x="609600" y="1600200"/>
          <a:ext cx="5126360" cy="42594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26360">
                  <a:extLst>
                    <a:ext uri="{9D8B030D-6E8A-4147-A177-3AD203B41FA5}">
                      <a16:colId xmlns:a16="http://schemas.microsoft.com/office/drawing/2014/main" val="380410054"/>
                    </a:ext>
                  </a:extLst>
                </a:gridCol>
              </a:tblGrid>
              <a:tr h="4606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Course registration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4758547"/>
                  </a:ext>
                </a:extLst>
              </a:tr>
              <a:tr h="379885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Students can take the course offered by their or other faculties subject to its availability.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Students can register for the course during the online registration period and online add/drop period.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1" dirty="0"/>
                        <a:t>No block credit transfer (BCT) </a:t>
                      </a:r>
                      <a:r>
                        <a:rPr lang="en-US" sz="1800" dirty="0"/>
                        <a:t>granted for ELCs on E&amp;I for students in FYFD, and SY </a:t>
                      </a:r>
                      <a:r>
                        <a:rPr lang="en-US" sz="1800" dirty="0" err="1"/>
                        <a:t>programmes</a:t>
                      </a:r>
                      <a:endParaRPr lang="en-US" sz="1800" dirty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634696"/>
                  </a:ext>
                </a:extLst>
              </a:tr>
            </a:tbl>
          </a:graphicData>
        </a:graphic>
      </p:graphicFrame>
      <p:graphicFrame>
        <p:nvGraphicFramePr>
          <p:cNvPr id="19" name="Content Placeholder 18">
            <a:extLst>
              <a:ext uri="{FF2B5EF4-FFF2-40B4-BE49-F238E27FC236}">
                <a16:creationId xmlns:a16="http://schemas.microsoft.com/office/drawing/2014/main" id="{85D312C3-7904-4007-AC11-A0ED28DE5AC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91948013"/>
              </p:ext>
            </p:extLst>
          </p:nvPr>
        </p:nvGraphicFramePr>
        <p:xfrm>
          <a:off x="6197600" y="1600200"/>
          <a:ext cx="5384800" cy="425949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384800">
                  <a:extLst>
                    <a:ext uri="{9D8B030D-6E8A-4147-A177-3AD203B41FA5}">
                      <a16:colId xmlns:a16="http://schemas.microsoft.com/office/drawing/2014/main" val="2667302192"/>
                    </a:ext>
                  </a:extLst>
                </a:gridCol>
              </a:tblGrid>
              <a:tr h="4539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Failure cases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705845"/>
                  </a:ext>
                </a:extLst>
              </a:tr>
              <a:tr h="380556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If students fail / are unable to take the course (e.g. timetable clash and late withdrawal) in the assigned semester, they should </a:t>
                      </a:r>
                      <a:r>
                        <a:rPr lang="en-US" sz="1800" b="1" dirty="0"/>
                        <a:t>approach EIEU for make-up arrangements.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dirty="0"/>
                        <a:t>EIEU </a:t>
                      </a:r>
                      <a:r>
                        <a:rPr lang="en-US" sz="1800" dirty="0"/>
                        <a:t>should coordinate with the course offering department(s) and GEO for make-up arrangements.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Course offering department(s) should perform course registration for students and inform EIEU and GEO accordingly.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EIEU should then inform students of the respective make-up arrangements.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9728355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902C856-29B9-4187-AB2B-3A53077F2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AD11-2221-4E09-980D-792BF738D7B1}" type="slidenum">
              <a:rPr lang="zh-TW" altLang="en-US" smtClean="0"/>
              <a:pPr/>
              <a:t>40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4855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A3DB9-3E6B-443C-BC85-34FA776BB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70D4EA-1ECF-44CF-A9A2-8F9C195C6F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55A392-9DFA-4337-8B0F-901A1E23F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AD11-2221-4E09-980D-792BF738D7B1}" type="slidenum">
              <a:rPr lang="zh-TW" altLang="en-US" smtClean="0"/>
              <a:pPr/>
              <a:t>41</a:t>
            </a:fld>
            <a:endParaRPr lang="zh-TW" altLang="en-US"/>
          </a:p>
        </p:txBody>
      </p:sp>
      <p:graphicFrame>
        <p:nvGraphicFramePr>
          <p:cNvPr id="5" name="Content Placeholder 5">
            <a:extLst>
              <a:ext uri="{FF2B5EF4-FFF2-40B4-BE49-F238E27FC236}">
                <a16:creationId xmlns:a16="http://schemas.microsoft.com/office/drawing/2014/main" id="{7047FA98-843A-41D7-8073-17EA25A344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2980511"/>
              </p:ext>
            </p:extLst>
          </p:nvPr>
        </p:nvGraphicFramePr>
        <p:xfrm>
          <a:off x="609600" y="1064714"/>
          <a:ext cx="10972800" cy="472857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903112">
                  <a:extLst>
                    <a:ext uri="{9D8B030D-6E8A-4147-A177-3AD203B41FA5}">
                      <a16:colId xmlns:a16="http://schemas.microsoft.com/office/drawing/2014/main" val="1916757139"/>
                    </a:ext>
                  </a:extLst>
                </a:gridCol>
                <a:gridCol w="4763362">
                  <a:extLst>
                    <a:ext uri="{9D8B030D-6E8A-4147-A177-3AD203B41FA5}">
                      <a16:colId xmlns:a16="http://schemas.microsoft.com/office/drawing/2014/main" val="3790223151"/>
                    </a:ext>
                  </a:extLst>
                </a:gridCol>
                <a:gridCol w="3306326">
                  <a:extLst>
                    <a:ext uri="{9D8B030D-6E8A-4147-A177-3AD203B41FA5}">
                      <a16:colId xmlns:a16="http://schemas.microsoft.com/office/drawing/2014/main" val="24193685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Students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Scenario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84302792"/>
                  </a:ext>
                </a:extLst>
              </a:tr>
              <a:tr h="1065892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3-cp E&amp;I courses (FYFD </a:t>
                      </a:r>
                      <a:r>
                        <a:rPr lang="en-US" b="1" dirty="0" err="1"/>
                        <a:t>programmes</a:t>
                      </a:r>
                      <a:r>
                        <a:rPr lang="en-US" b="1" dirty="0"/>
                        <a:t>) </a:t>
                      </a:r>
                    </a:p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/>
                        <a:t>Fulfil</a:t>
                      </a:r>
                      <a:r>
                        <a:rPr lang="en-US" dirty="0"/>
                        <a:t> the minimum attendance requirement of 80% of the course </a:t>
                      </a:r>
                      <a:r>
                        <a:rPr lang="en-US" b="1" dirty="0">
                          <a:solidFill>
                            <a:srgbClr val="0000FF"/>
                          </a:solidFill>
                          <a:highlight>
                            <a:srgbClr val="FFFF00"/>
                          </a:highlight>
                        </a:rPr>
                        <a:t>(including EIEU activities) </a:t>
                      </a:r>
                      <a:r>
                        <a:rPr lang="en-US" dirty="0"/>
                        <a:t>but </a:t>
                      </a:r>
                      <a:r>
                        <a:rPr lang="en-US" b="1" dirty="0"/>
                        <a:t>fail</a:t>
                      </a:r>
                      <a:r>
                        <a:rPr lang="en-US" b="0" dirty="0"/>
                        <a:t> </a:t>
                      </a:r>
                      <a:r>
                        <a:rPr lang="en-US" dirty="0"/>
                        <a:t>the assessment 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Repeat the course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Retake the full range of course activities, including attendance </a:t>
                      </a:r>
                      <a:r>
                        <a:rPr lang="en-US" b="1" dirty="0">
                          <a:solidFill>
                            <a:srgbClr val="0000FF"/>
                          </a:solidFill>
                          <a:highlight>
                            <a:srgbClr val="FFFF00"/>
                          </a:highlight>
                        </a:rPr>
                        <a:t>(including EIEU activities)</a:t>
                      </a:r>
                      <a:r>
                        <a:rPr lang="en-US" b="1" dirty="0">
                          <a:highlight>
                            <a:srgbClr val="FFFF00"/>
                          </a:highlight>
                        </a:rPr>
                        <a:t> </a:t>
                      </a:r>
                      <a:r>
                        <a:rPr lang="en-US" dirty="0"/>
                        <a:t>and all stipulated assessment tasks.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30978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Fail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to meet the minimum attendance requirement of 80% of the course </a:t>
                      </a:r>
                      <a:r>
                        <a:rPr lang="en-US" b="1" dirty="0">
                          <a:solidFill>
                            <a:srgbClr val="0000FF"/>
                          </a:solidFill>
                          <a:highlight>
                            <a:srgbClr val="FFFF00"/>
                          </a:highlight>
                        </a:rPr>
                        <a:t>(including EIEU activities)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but </a:t>
                      </a: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pass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the assessment 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9617316"/>
                  </a:ext>
                </a:extLst>
              </a:tr>
              <a:tr h="101214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3-cp courses with 2 cps equivalent for E&amp;I and 1 cp equivalent for NSE (for SY </a:t>
                      </a:r>
                      <a:r>
                        <a:rPr lang="en-US" b="1" dirty="0" err="1"/>
                        <a:t>programmes</a:t>
                      </a:r>
                      <a:r>
                        <a:rPr lang="en-US" b="1" dirty="0"/>
                        <a:t>) </a:t>
                      </a:r>
                    </a:p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="1" dirty="0"/>
                        <a:t>Fulfil</a:t>
                      </a:r>
                      <a:r>
                        <a:rPr lang="en-US" dirty="0"/>
                        <a:t> the minimum attendance requirement of 80% of the course </a:t>
                      </a:r>
                      <a:r>
                        <a:rPr lang="en-US" b="1" dirty="0">
                          <a:solidFill>
                            <a:srgbClr val="0000FF"/>
                          </a:solidFill>
                          <a:highlight>
                            <a:srgbClr val="FFFF00"/>
                          </a:highlight>
                        </a:rPr>
                        <a:t>(including EIEU activities and 1 cp NSE elements) </a:t>
                      </a:r>
                      <a:r>
                        <a:rPr lang="en-US" dirty="0"/>
                        <a:t>but </a:t>
                      </a:r>
                      <a:r>
                        <a:rPr lang="en-US" b="1" dirty="0"/>
                        <a:t>fail</a:t>
                      </a:r>
                      <a:r>
                        <a:rPr lang="en-US" dirty="0"/>
                        <a:t> the assessment 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Repeat the course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Retake the full range of course activities, including attendance </a:t>
                      </a:r>
                      <a:r>
                        <a:rPr lang="en-US" b="1" dirty="0">
                          <a:solidFill>
                            <a:srgbClr val="0000FF"/>
                          </a:solidFill>
                          <a:highlight>
                            <a:srgbClr val="FFFF00"/>
                          </a:highlight>
                        </a:rPr>
                        <a:t>(including EIEU activities and 1 cp NSE elements) </a:t>
                      </a:r>
                      <a:r>
                        <a:rPr lang="en-US" dirty="0"/>
                        <a:t> and all stipulated assessment tasks.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619903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/>
                        <a:t>Fail </a:t>
                      </a:r>
                      <a:r>
                        <a:rPr lang="en-US" dirty="0"/>
                        <a:t>to meet the minimum attendance requirement of 80% of the course </a:t>
                      </a:r>
                      <a:r>
                        <a:rPr lang="en-US" b="1" dirty="0">
                          <a:solidFill>
                            <a:srgbClr val="0000FF"/>
                          </a:solidFill>
                          <a:highlight>
                            <a:srgbClr val="FFFF00"/>
                          </a:highlight>
                        </a:rPr>
                        <a:t>(including EIEU activities and 1 cp NSE elements) </a:t>
                      </a:r>
                      <a:r>
                        <a:rPr lang="en-US" b="1" dirty="0"/>
                        <a:t>but </a:t>
                      </a:r>
                      <a:r>
                        <a:rPr lang="en-US" dirty="0"/>
                        <a:t>pass the assessment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4337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737305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789D0-7B20-4270-90E5-690070B37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262087"/>
            <a:ext cx="109728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/>
              <a:t>Latest development (2022/23)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637435-55B1-4569-A591-4E0210514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AD11-2221-4E09-980D-792BF738D7B1}" type="slidenum">
              <a:rPr lang="zh-TW" altLang="en-US" smtClean="0"/>
              <a:pPr/>
              <a:t>42</a:t>
            </a:fld>
            <a:endParaRPr lang="zh-TW" altLang="en-US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E42A04F3-66D3-412F-9CF4-E0DEFF292E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61501028"/>
              </p:ext>
            </p:extLst>
          </p:nvPr>
        </p:nvGraphicFramePr>
        <p:xfrm>
          <a:off x="2032000" y="1177661"/>
          <a:ext cx="6750174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19EB480F-1E75-46DA-B67A-6C8F6774538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3273" y="1070420"/>
            <a:ext cx="1888901" cy="188890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CBB28F7-F284-4F67-83D1-8B2B0E1688B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488" y="5134726"/>
            <a:ext cx="1440160" cy="1440160"/>
          </a:xfrm>
          <a:prstGeom prst="rect">
            <a:avLst/>
          </a:prstGeom>
        </p:spPr>
      </p:pic>
      <p:sp>
        <p:nvSpPr>
          <p:cNvPr id="7" name="Callout: Bent Line 6">
            <a:extLst>
              <a:ext uri="{FF2B5EF4-FFF2-40B4-BE49-F238E27FC236}">
                <a16:creationId xmlns:a16="http://schemas.microsoft.com/office/drawing/2014/main" id="{AC7B84A7-ABEB-4239-B97B-A26E8058E889}"/>
              </a:ext>
            </a:extLst>
          </p:cNvPr>
          <p:cNvSpPr/>
          <p:nvPr/>
        </p:nvSpPr>
        <p:spPr>
          <a:xfrm>
            <a:off x="9001051" y="659965"/>
            <a:ext cx="2808312" cy="1296144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67295"/>
              <a:gd name="adj6" fmla="val -35603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GEL1011 Study Tour Abroad: Conflict and Peace in Central Europe (IE)</a:t>
            </a:r>
          </a:p>
        </p:txBody>
      </p:sp>
    </p:spTree>
    <p:extLst>
      <p:ext uri="{BB962C8B-B14F-4D97-AF65-F5344CB8AC3E}">
        <p14:creationId xmlns:p14="http://schemas.microsoft.com/office/powerpoint/2010/main" val="3669532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6FDC708-FF88-44B8-94F6-B3106EE41A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  <p:bldP spid="7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AD11-2221-4E09-980D-792BF738D7B1}" type="slidenum">
              <a:rPr lang="zh-TW" altLang="en-US" smtClean="0"/>
              <a:pPr/>
              <a:t>43</a:t>
            </a:fld>
            <a:endParaRPr lang="zh-TW" alt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FDAEC59-C678-4AD3-89ED-84576B81FF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9736" y="1700808"/>
            <a:ext cx="4680520" cy="3114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45138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AD11-2221-4E09-980D-792BF738D7B1}" type="slidenum">
              <a:rPr lang="zh-TW" altLang="en-US" smtClean="0"/>
              <a:pPr/>
              <a:t>44</a:t>
            </a:fld>
            <a:endParaRPr lang="zh-TW" altLang="en-US"/>
          </a:p>
        </p:txBody>
      </p:sp>
      <p:sp>
        <p:nvSpPr>
          <p:cNvPr id="5" name="Rectangle 4"/>
          <p:cNvSpPr/>
          <p:nvPr/>
        </p:nvSpPr>
        <p:spPr>
          <a:xfrm>
            <a:off x="4470821" y="1988840"/>
            <a:ext cx="337496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The End</a:t>
            </a:r>
          </a:p>
          <a:p>
            <a:pPr algn="ctr"/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516561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8579F-6DEA-4516-92D5-94176726F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352" y="1484784"/>
            <a:ext cx="10972800" cy="1143000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Sharing from our stakeholders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05A90D-83F4-440B-A2FA-6318F6E167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352" y="2627784"/>
            <a:ext cx="11665296" cy="3656218"/>
          </a:xfrm>
          <a:solidFill>
            <a:schemeClr val="bg2">
              <a:alpha val="23000"/>
            </a:schemeClr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under the pandemic</a:t>
            </a:r>
            <a:b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4320"/>
              </a:lnSpc>
              <a:spcAft>
                <a:spcPts val="600"/>
              </a:spcAft>
              <a:buNone/>
            </a:pP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Mr. Cheng </a:t>
            </a:r>
            <a:r>
              <a:rPr lang="zh-TW" alt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鄭文匯老師</a:t>
            </a:r>
            <a:b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External partner of GEM1039 Drama as a Creative Teaching Strategy in the Language Classroom; </a:t>
            </a:r>
            <a:b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Teacher of HKMLC Ming Tao Primary School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688334-20AA-400F-BA68-516B954F8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AD11-2221-4E09-980D-792BF738D7B1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4574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8343EAB-B3D5-4194-B552-33B1B9495B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167642"/>
              </p:ext>
            </p:extLst>
          </p:nvPr>
        </p:nvGraphicFramePr>
        <p:xfrm>
          <a:off x="1686414" y="332656"/>
          <a:ext cx="8819173" cy="56636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AD5484-EA89-470B-90CA-ED5CDB810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AD11-2221-4E09-980D-792BF738D7B1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4403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DF7B1-FE33-48DE-B00D-CF223C0C7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282287"/>
            <a:ext cx="10972800" cy="1143000"/>
          </a:xfrm>
        </p:spPr>
        <p:txBody>
          <a:bodyPr/>
          <a:lstStyle/>
          <a:p>
            <a:pPr algn="l"/>
            <a:r>
              <a:rPr lang="en-US" b="1" dirty="0"/>
              <a:t>Source of data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FC4533F-517C-44C6-BC43-7A5C3F9C16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6105783"/>
              </p:ext>
            </p:extLst>
          </p:nvPr>
        </p:nvGraphicFramePr>
        <p:xfrm>
          <a:off x="1981200" y="1425287"/>
          <a:ext cx="8075240" cy="4091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5B788D-5C8F-4BEA-84D3-5855ABBC2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AD11-2221-4E09-980D-792BF738D7B1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9228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7A46F-237F-4726-B987-8CAD10AE1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330" y="312663"/>
            <a:ext cx="109728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/>
              <a:t>Grade distributions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B9D69-127C-4621-80E7-9AC763A534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1EC205-79CC-4206-B195-22155E34A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AD11-2221-4E09-980D-792BF738D7B1}" type="slidenum">
              <a:rPr lang="zh-TW" altLang="en-US" smtClean="0"/>
              <a:pPr/>
              <a:t>8</a:t>
            </a:fld>
            <a:endParaRPr lang="zh-TW" alt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1254217-D05B-4ED3-B480-495A4F6491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8876839"/>
              </p:ext>
            </p:extLst>
          </p:nvPr>
        </p:nvGraphicFramePr>
        <p:xfrm>
          <a:off x="609600" y="1570756"/>
          <a:ext cx="10972799" cy="27943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82906">
                  <a:extLst>
                    <a:ext uri="{9D8B030D-6E8A-4147-A177-3AD203B41FA5}">
                      <a16:colId xmlns:a16="http://schemas.microsoft.com/office/drawing/2014/main" val="1422826016"/>
                    </a:ext>
                  </a:extLst>
                </a:gridCol>
                <a:gridCol w="879392">
                  <a:extLst>
                    <a:ext uri="{9D8B030D-6E8A-4147-A177-3AD203B41FA5}">
                      <a16:colId xmlns:a16="http://schemas.microsoft.com/office/drawing/2014/main" val="549599621"/>
                    </a:ext>
                  </a:extLst>
                </a:gridCol>
                <a:gridCol w="1223476">
                  <a:extLst>
                    <a:ext uri="{9D8B030D-6E8A-4147-A177-3AD203B41FA5}">
                      <a16:colId xmlns:a16="http://schemas.microsoft.com/office/drawing/2014/main" val="643566743"/>
                    </a:ext>
                  </a:extLst>
                </a:gridCol>
                <a:gridCol w="1457405">
                  <a:extLst>
                    <a:ext uri="{9D8B030D-6E8A-4147-A177-3AD203B41FA5}">
                      <a16:colId xmlns:a16="http://schemas.microsoft.com/office/drawing/2014/main" val="1176176394"/>
                    </a:ext>
                  </a:extLst>
                </a:gridCol>
                <a:gridCol w="1457405">
                  <a:extLst>
                    <a:ext uri="{9D8B030D-6E8A-4147-A177-3AD203B41FA5}">
                      <a16:colId xmlns:a16="http://schemas.microsoft.com/office/drawing/2014/main" val="2656411390"/>
                    </a:ext>
                  </a:extLst>
                </a:gridCol>
                <a:gridCol w="1457405">
                  <a:extLst>
                    <a:ext uri="{9D8B030D-6E8A-4147-A177-3AD203B41FA5}">
                      <a16:colId xmlns:a16="http://schemas.microsoft.com/office/drawing/2014/main" val="1396266136"/>
                    </a:ext>
                  </a:extLst>
                </a:gridCol>
                <a:gridCol w="1457405">
                  <a:extLst>
                    <a:ext uri="{9D8B030D-6E8A-4147-A177-3AD203B41FA5}">
                      <a16:colId xmlns:a16="http://schemas.microsoft.com/office/drawing/2014/main" val="3076856591"/>
                    </a:ext>
                  </a:extLst>
                </a:gridCol>
                <a:gridCol w="1457405">
                  <a:extLst>
                    <a:ext uri="{9D8B030D-6E8A-4147-A177-3AD203B41FA5}">
                      <a16:colId xmlns:a16="http://schemas.microsoft.com/office/drawing/2014/main" val="1917841695"/>
                    </a:ext>
                  </a:extLst>
                </a:gridCol>
              </a:tblGrid>
              <a:tr h="1171988">
                <a:tc>
                  <a:txBody>
                    <a:bodyPr/>
                    <a:lstStyle/>
                    <a:p>
                      <a:pPr marR="0" algn="ctr" rtl="0" eaLnBrk="1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n-US" sz="1400" b="1" i="0" u="none" strike="noStrike" cap="none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Course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 eaLnBrk="1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n-US" sz="1400" b="1" i="0" u="none" strike="noStrike" cap="none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Grade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 eaLnBrk="1" fontAlgn="ctr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n-US" sz="1400" b="1" i="0" u="none" strike="noStrike" cap="none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Semester 1, 2019/20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 eaLnBrk="1" fontAlgn="ctr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n-US" sz="1400" b="1" i="0" u="none" strike="noStrike" cap="none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Semester 2, 2019/20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 eaLnBrk="1" fontAlgn="ctr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n-US" sz="1400" b="1" i="0" u="none" strike="noStrike" cap="none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Semester 1, 2020/21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 eaLnBrk="1" fontAlgn="ctr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n-US" sz="1400" b="1" i="0" u="none" strike="noStrike" cap="none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Semester 2, 2020/21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b="1" i="0" u="none" strike="noStrike" cap="none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Semester 1, 2021/22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b="1" i="0" u="none" strike="noStrike" cap="none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Semester 2, 2021/22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9604"/>
                  </a:ext>
                </a:extLst>
              </a:tr>
              <a:tr h="47501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b="1" i="0" u="none" strike="noStrike" kern="1200" cap="none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CSLC (2018/19 cohort or before)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ctr" rtl="0" eaLnBrk="1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n-US" sz="1400" b="1" i="0" u="none" strike="noStrike" cap="none" dirty="0">
                          <a:solidFill>
                            <a:sysClr val="windowText" lastClr="000000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CR or above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ctr" rtl="0" eaLnBrk="1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n-US" sz="1400" b="0" i="0" u="none" strike="noStrike" cap="none" dirty="0">
                          <a:solidFill>
                            <a:sysClr val="windowText" lastClr="000000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82.71%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ctr" rtl="0" eaLnBrk="1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n-US" sz="1400" b="0" i="0" u="none" strike="noStrike" cap="none" dirty="0">
                          <a:solidFill>
                            <a:sysClr val="windowText" lastClr="000000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65.50%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ctr" rtl="0" eaLnBrk="1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n-US" sz="1400" b="0" i="0" u="none" strike="noStrike" cap="none" dirty="0">
                          <a:solidFill>
                            <a:sysClr val="windowText" lastClr="000000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94.76%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ctr" rtl="0" eaLnBrk="1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n-US" sz="1400" b="0" i="0" u="none" strike="noStrike" cap="none" dirty="0">
                          <a:solidFill>
                            <a:sysClr val="windowText" lastClr="000000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84.02%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kern="1200" cap="none" dirty="0">
                          <a:solidFill>
                            <a:sysClr val="windowText" lastClr="000000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92.71%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kern="1200" cap="none" dirty="0">
                          <a:solidFill>
                            <a:sysClr val="windowText" lastClr="000000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77.59%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90325343"/>
                  </a:ext>
                </a:extLst>
              </a:tr>
              <a:tr h="67232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b="1" i="0" u="none" strike="noStrike" kern="1200" cap="none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CSLC (2019/20 cohort and onwards)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ctr" rtl="0" eaLnBrk="1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n-US" sz="1400" b="1" i="0" u="none" strike="noStrike" cap="none" dirty="0">
                          <a:solidFill>
                            <a:sysClr val="windowText" lastClr="000000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B or above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n-US" sz="1400" b="0" i="0" u="none" strike="noStrike" kern="1200" cap="none" dirty="0">
                          <a:solidFill>
                            <a:sysClr val="windowText" lastClr="000000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76.19%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n-US" sz="1400" b="0" i="0" u="none" strike="noStrike" kern="1200" cap="none" dirty="0">
                          <a:solidFill>
                            <a:sysClr val="windowText" lastClr="000000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88.38%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n-US" sz="1400" b="0" i="0" u="none" strike="noStrike" kern="1200" cap="none" dirty="0">
                          <a:solidFill>
                            <a:sysClr val="windowText" lastClr="000000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93.00%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n-US" sz="1400" b="0" i="0" u="none" strike="noStrike" kern="1200" cap="none" dirty="0">
                          <a:solidFill>
                            <a:sysClr val="windowText" lastClr="000000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89.87%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n-US" sz="1400" b="0" i="0" u="none" strike="noStrike" kern="1200" cap="none" dirty="0">
                          <a:solidFill>
                            <a:sysClr val="windowText" lastClr="000000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91.60%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n-US" sz="1400" b="0" i="0" u="none" strike="noStrike" kern="1200" cap="none" dirty="0">
                          <a:solidFill>
                            <a:sysClr val="windowText" lastClr="000000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91.28%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86373207"/>
                  </a:ext>
                </a:extLst>
              </a:tr>
              <a:tr h="47501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b="1" i="0" u="none" strike="noStrike" kern="1200" cap="none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ELC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ctr" rtl="0" eaLnBrk="1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n-US" sz="1400" b="1" i="0" u="none" strike="noStrike" cap="none" dirty="0">
                          <a:solidFill>
                            <a:sysClr val="windowText" lastClr="000000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B or above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79.24%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77.92%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83.92%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89.08%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81.54%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90.86%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73240434"/>
                  </a:ext>
                </a:extLst>
              </a:tr>
            </a:tbl>
          </a:graphicData>
        </a:graphic>
      </p:graphicFrame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A170AFF-0809-479B-95CF-EDBCD865D9E4}"/>
              </a:ext>
            </a:extLst>
          </p:cNvPr>
          <p:cNvCxnSpPr>
            <a:cxnSpLocks/>
          </p:cNvCxnSpPr>
          <p:nvPr/>
        </p:nvCxnSpPr>
        <p:spPr>
          <a:xfrm>
            <a:off x="4295800" y="1196752"/>
            <a:ext cx="0" cy="352839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" name="TextBox 5">
            <a:extLst>
              <a:ext uri="{FF2B5EF4-FFF2-40B4-BE49-F238E27FC236}">
                <a16:creationId xmlns:a16="http://schemas.microsoft.com/office/drawing/2014/main" id="{D9D0BD2F-8F2D-4003-8006-6B512868274C}"/>
              </a:ext>
            </a:extLst>
          </p:cNvPr>
          <p:cNvSpPr txBox="1"/>
          <p:nvPr/>
        </p:nvSpPr>
        <p:spPr>
          <a:xfrm>
            <a:off x="4079776" y="673532"/>
            <a:ext cx="1625701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Commencement of </a:t>
            </a:r>
          </a:p>
          <a:p>
            <a:pPr algn="ctr"/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online</a:t>
            </a:r>
            <a:r>
              <a:rPr lang="en-GB" sz="1400" baseline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lessons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55E9760-3FA6-4E42-9DA5-94D56E11D45D}"/>
              </a:ext>
            </a:extLst>
          </p:cNvPr>
          <p:cNvSpPr txBox="1"/>
          <p:nvPr/>
        </p:nvSpPr>
        <p:spPr>
          <a:xfrm>
            <a:off x="1356728" y="4709105"/>
            <a:ext cx="8697497" cy="120032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Grade distributions of CSLCs and ELCs showed that students’ performance remained consistent.</a:t>
            </a:r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 S</a:t>
            </a:r>
            <a:r>
              <a:rPr lang="en-US" dirty="0"/>
              <a:t>tudents’ learning was not hindered by the pandemic and the alternative arrangements as both students and lecturers had adapted to the online/ alternative mode.</a:t>
            </a:r>
          </a:p>
        </p:txBody>
      </p:sp>
    </p:spTree>
    <p:extLst>
      <p:ext uri="{BB962C8B-B14F-4D97-AF65-F5344CB8AC3E}">
        <p14:creationId xmlns:p14="http://schemas.microsoft.com/office/powerpoint/2010/main" val="3647813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4BD50-B97F-4716-85EB-E1B81850C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/>
              <a:t>SET scores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222C55-A6B4-4C6D-8ED0-0C506A1B5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AD11-2221-4E09-980D-792BF738D7B1}" type="slidenum">
              <a:rPr lang="zh-TW" altLang="en-US" smtClean="0"/>
              <a:pPr/>
              <a:t>9</a:t>
            </a:fld>
            <a:endParaRPr lang="zh-TW" alt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9C19B2F-8E2F-4E32-83F7-0A814845E1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2880866"/>
              </p:ext>
            </p:extLst>
          </p:nvPr>
        </p:nvGraphicFramePr>
        <p:xfrm>
          <a:off x="609600" y="1268760"/>
          <a:ext cx="4118248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F5D6CB97-C514-43D9-9002-172E1B10F95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0239274"/>
              </p:ext>
            </p:extLst>
          </p:nvPr>
        </p:nvGraphicFramePr>
        <p:xfrm>
          <a:off x="4739680" y="1269104"/>
          <a:ext cx="4118400" cy="3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C211C89-4CC8-4FB2-AF19-100E549E3573}"/>
              </a:ext>
            </a:extLst>
          </p:cNvPr>
          <p:cNvCxnSpPr>
            <a:cxnSpLocks/>
          </p:cNvCxnSpPr>
          <p:nvPr/>
        </p:nvCxnSpPr>
        <p:spPr>
          <a:xfrm>
            <a:off x="1631504" y="1874494"/>
            <a:ext cx="5715" cy="2033409"/>
          </a:xfrm>
          <a:prstGeom prst="straightConnector1">
            <a:avLst/>
          </a:prstGeom>
          <a:ln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00D59A3-9B32-40D0-BAA1-3685CC7A7BD4}"/>
              </a:ext>
            </a:extLst>
          </p:cNvPr>
          <p:cNvCxnSpPr>
            <a:cxnSpLocks/>
          </p:cNvCxnSpPr>
          <p:nvPr/>
        </p:nvCxnSpPr>
        <p:spPr>
          <a:xfrm>
            <a:off x="5734314" y="1883152"/>
            <a:ext cx="5715" cy="2033409"/>
          </a:xfrm>
          <a:prstGeom prst="straightConnector1">
            <a:avLst/>
          </a:prstGeom>
          <a:ln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5">
            <a:extLst>
              <a:ext uri="{FF2B5EF4-FFF2-40B4-BE49-F238E27FC236}">
                <a16:creationId xmlns:a16="http://schemas.microsoft.com/office/drawing/2014/main" id="{23051048-C9A2-4FF2-888B-011BD83FED95}"/>
              </a:ext>
            </a:extLst>
          </p:cNvPr>
          <p:cNvSpPr txBox="1"/>
          <p:nvPr/>
        </p:nvSpPr>
        <p:spPr>
          <a:xfrm>
            <a:off x="1199456" y="1555730"/>
            <a:ext cx="1010213" cy="33855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800" dirty="0">
                <a:latin typeface="Calibri" panose="020F0502020204030204" pitchFamily="34" charset="0"/>
                <a:cs typeface="Calibri" panose="020F0502020204030204" pitchFamily="34" charset="0"/>
              </a:rPr>
              <a:t>Commencement of </a:t>
            </a:r>
          </a:p>
          <a:p>
            <a:pPr algn="ctr"/>
            <a:r>
              <a:rPr lang="en-GB" sz="800" dirty="0">
                <a:latin typeface="Calibri" panose="020F0502020204030204" pitchFamily="34" charset="0"/>
                <a:cs typeface="Calibri" panose="020F0502020204030204" pitchFamily="34" charset="0"/>
              </a:rPr>
              <a:t>online</a:t>
            </a:r>
            <a:r>
              <a:rPr lang="en-GB" sz="800" baseline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800" dirty="0">
                <a:latin typeface="Calibri" panose="020F0502020204030204" pitchFamily="34" charset="0"/>
                <a:cs typeface="Calibri" panose="020F0502020204030204" pitchFamily="34" charset="0"/>
              </a:rPr>
              <a:t>lessons</a:t>
            </a:r>
          </a:p>
        </p:txBody>
      </p:sp>
      <p:sp>
        <p:nvSpPr>
          <p:cNvPr id="11" name="TextBox 5">
            <a:extLst>
              <a:ext uri="{FF2B5EF4-FFF2-40B4-BE49-F238E27FC236}">
                <a16:creationId xmlns:a16="http://schemas.microsoft.com/office/drawing/2014/main" id="{D6E30529-8908-40D1-BC8B-8B7DE751FFD3}"/>
              </a:ext>
            </a:extLst>
          </p:cNvPr>
          <p:cNvSpPr txBox="1"/>
          <p:nvPr/>
        </p:nvSpPr>
        <p:spPr>
          <a:xfrm>
            <a:off x="5229207" y="1556074"/>
            <a:ext cx="1010213" cy="33855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800" dirty="0">
                <a:latin typeface="Calibri" panose="020F0502020204030204" pitchFamily="34" charset="0"/>
                <a:cs typeface="Calibri" panose="020F0502020204030204" pitchFamily="34" charset="0"/>
              </a:rPr>
              <a:t>Commencement of </a:t>
            </a:r>
          </a:p>
          <a:p>
            <a:pPr algn="ctr"/>
            <a:r>
              <a:rPr lang="en-GB" sz="800" dirty="0">
                <a:latin typeface="Calibri" panose="020F0502020204030204" pitchFamily="34" charset="0"/>
                <a:cs typeface="Calibri" panose="020F0502020204030204" pitchFamily="34" charset="0"/>
              </a:rPr>
              <a:t>online</a:t>
            </a:r>
            <a:r>
              <a:rPr lang="en-GB" sz="800" baseline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800" dirty="0">
                <a:latin typeface="Calibri" panose="020F0502020204030204" pitchFamily="34" charset="0"/>
                <a:cs typeface="Calibri" panose="020F0502020204030204" pitchFamily="34" charset="0"/>
              </a:rPr>
              <a:t>lessons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728A2789-7C32-4FC4-9C50-080321E654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9228806"/>
              </p:ext>
            </p:extLst>
          </p:nvPr>
        </p:nvGraphicFramePr>
        <p:xfrm>
          <a:off x="9108035" y="1394655"/>
          <a:ext cx="2676597" cy="3053715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308276">
                  <a:extLst>
                    <a:ext uri="{9D8B030D-6E8A-4147-A177-3AD203B41FA5}">
                      <a16:colId xmlns:a16="http://schemas.microsoft.com/office/drawing/2014/main" val="1713727297"/>
                    </a:ext>
                  </a:extLst>
                </a:gridCol>
                <a:gridCol w="648241">
                  <a:extLst>
                    <a:ext uri="{9D8B030D-6E8A-4147-A177-3AD203B41FA5}">
                      <a16:colId xmlns:a16="http://schemas.microsoft.com/office/drawing/2014/main" val="402026383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512894056"/>
                    </a:ext>
                  </a:extLst>
                </a:gridCol>
              </a:tblGrid>
              <a:tr h="3242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SET Response rate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CSLC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ELC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43427050"/>
                  </a:ext>
                </a:extLst>
              </a:tr>
              <a:tr h="1780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Semester 1, 2019/20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26.60%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26.40%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8909342"/>
                  </a:ext>
                </a:extLst>
              </a:tr>
              <a:tr h="1780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Semester 2, 2019/20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54.40%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74.00%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53596307"/>
                  </a:ext>
                </a:extLst>
              </a:tr>
              <a:tr h="1780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Semester 1, 2020/21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36.57%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53.57%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04964915"/>
                  </a:ext>
                </a:extLst>
              </a:tr>
              <a:tr h="1780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Semester 2, 2020/21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54.10%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46.22%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37300708"/>
                  </a:ext>
                </a:extLst>
              </a:tr>
              <a:tr h="1780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Semester 1, 2021/22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49.10%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41.46%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82341321"/>
                  </a:ext>
                </a:extLst>
              </a:tr>
              <a:tr h="1780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Semester 2, 2021/22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46.39%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51.43%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148126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B384AA16-3BE8-4E1C-9DF4-6F8C06B892CC}"/>
              </a:ext>
            </a:extLst>
          </p:cNvPr>
          <p:cNvSpPr txBox="1"/>
          <p:nvPr/>
        </p:nvSpPr>
        <p:spPr>
          <a:xfrm>
            <a:off x="407368" y="4494569"/>
            <a:ext cx="7776864" cy="203132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SET overall mean scores of CSLCs and ELCs fluctuated in the 5 semesters of online lessons but were all above 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 significant differences in the SET overall mean score throughout 2019/20 to 2021/22 for both CSLCs and ELCs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Mean SET improved in 2021/22 compared to the previous year </a:t>
            </a:r>
          </a:p>
          <a:p>
            <a:r>
              <a:rPr lang="en-US" dirty="0">
                <a:sym typeface="Wingdings" panose="05000000000000000000" pitchFamily="2" charset="2"/>
              </a:rPr>
              <a:t> Students were adequately satisfied with the course content provided by the EL course lecturers under the alternative arrangements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8F073A9-F28B-44C0-B3F2-52A7961A9CFC}"/>
              </a:ext>
            </a:extLst>
          </p:cNvPr>
          <p:cNvSpPr txBox="1"/>
          <p:nvPr/>
        </p:nvSpPr>
        <p:spPr>
          <a:xfrm>
            <a:off x="9023933" y="4633068"/>
            <a:ext cx="2844800" cy="1754326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Asking lecturers for strategies to boost SET response rate </a:t>
            </a:r>
            <a:r>
              <a:rPr lang="en-US" dirty="0">
                <a:sym typeface="Wingdings" panose="05000000000000000000" pitchFamily="2" charset="2"/>
              </a:rPr>
              <a:t> Improvement in response rate in S1 &amp; S2, 2021/22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825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42FE1EB3EA3A4989E0DFEA0E2C215F" ma:contentTypeVersion="14" ma:contentTypeDescription="Create a new document." ma:contentTypeScope="" ma:versionID="b3653316825c4e5522842942b51b68c8">
  <xsd:schema xmlns:xsd="http://www.w3.org/2001/XMLSchema" xmlns:xs="http://www.w3.org/2001/XMLSchema" xmlns:p="http://schemas.microsoft.com/office/2006/metadata/properties" xmlns:ns3="2be32dd7-1fab-4d23-bc50-16dabd511994" xmlns:ns4="1e1bb9bd-e77c-4a9b-b102-2272dcc9917c" targetNamespace="http://schemas.microsoft.com/office/2006/metadata/properties" ma:root="true" ma:fieldsID="d50fc443b38d2afdc1a46f84fe95dcdf" ns3:_="" ns4:_="">
    <xsd:import namespace="2be32dd7-1fab-4d23-bc50-16dabd511994"/>
    <xsd:import namespace="1e1bb9bd-e77c-4a9b-b102-2272dcc9917c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LengthInSeconds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e32dd7-1fab-4d23-bc50-16dabd51199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1bb9bd-e77c-4a9b-b102-2272dcc9917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0F96E21-5C2C-4158-97DF-A66255BA7F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e32dd7-1fab-4d23-bc50-16dabd511994"/>
    <ds:schemaRef ds:uri="1e1bb9bd-e77c-4a9b-b102-2272dcc9917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831B527-0047-475B-BF23-24BFE5A734A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CC6D929-75AF-47D8-9162-6424F5B89E84}">
  <ds:schemaRefs>
    <ds:schemaRef ds:uri="1e1bb9bd-e77c-4a9b-b102-2272dcc9917c"/>
    <ds:schemaRef ds:uri="http://schemas.microsoft.com/office/2006/documentManagement/types"/>
    <ds:schemaRef ds:uri="http://purl.org/dc/elements/1.1/"/>
    <ds:schemaRef ds:uri="2be32dd7-1fab-4d23-bc50-16dabd511994"/>
    <ds:schemaRef ds:uri="http://schemas.microsoft.com/office/infopath/2007/PartnerControls"/>
    <ds:schemaRef ds:uri="http://purl.org/dc/dcmitype/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62780</TotalTime>
  <Words>3575</Words>
  <Application>Microsoft Office PowerPoint</Application>
  <PresentationFormat>Widescreen</PresentationFormat>
  <Paragraphs>454</Paragraphs>
  <Slides>44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1" baseType="lpstr">
      <vt:lpstr>新細明體</vt:lpstr>
      <vt:lpstr>Arial</vt:lpstr>
      <vt:lpstr>Britannic Bold</vt:lpstr>
      <vt:lpstr>Calibri</vt:lpstr>
      <vt:lpstr>Times New Roman</vt:lpstr>
      <vt:lpstr>Wingdings</vt:lpstr>
      <vt:lpstr>Office Theme</vt:lpstr>
      <vt:lpstr>PowerPoint Presentation</vt:lpstr>
      <vt:lpstr>Today’s flow</vt:lpstr>
      <vt:lpstr>Observations on the alternative arrangements for EL under the pandemic </vt:lpstr>
      <vt:lpstr>What is alternative arrangement?</vt:lpstr>
      <vt:lpstr>Sharing from our stakeholders </vt:lpstr>
      <vt:lpstr>PowerPoint Presentation</vt:lpstr>
      <vt:lpstr>Source of data</vt:lpstr>
      <vt:lpstr>Grade distributions</vt:lpstr>
      <vt:lpstr>SET scores</vt:lpstr>
      <vt:lpstr>Challenges in 2021/22</vt:lpstr>
      <vt:lpstr>PowerPoint Presentation</vt:lpstr>
      <vt:lpstr>PowerPoint Presentation</vt:lpstr>
      <vt:lpstr>PowerPoint Presentation</vt:lpstr>
      <vt:lpstr>PowerPoint Presentation</vt:lpstr>
      <vt:lpstr>Way forward</vt:lpstr>
      <vt:lpstr>PowerPoint Presentation</vt:lpstr>
      <vt:lpstr>2nd EL-ON-BP pilot exercise (under pandemic) </vt:lpstr>
      <vt:lpstr>What courses were included in the 2nd EL-on-BP pilot exercise</vt:lpstr>
      <vt:lpstr>Categories of EL-on-BP</vt:lpstr>
      <vt:lpstr>Source of data</vt:lpstr>
      <vt:lpstr>Grade distributions of GEL1008</vt:lpstr>
      <vt:lpstr>SET</vt:lpstr>
      <vt:lpstr>Questionnaire 1. Achievement of students in fulfilling GELOs (GEL1008 pilot course)</vt:lpstr>
      <vt:lpstr>Questionnaire 2. Achievement of students in fulfilling GILOs (GEL1008 pilot course)</vt:lpstr>
      <vt:lpstr>Questionnaire 2. Achievement of students in fulfilling GILOs (GEL1008 pilot course) GILO 1 Problem Solving Skills &amp; GILO 3 Creative Thinking Skills</vt:lpstr>
      <vt:lpstr>Questionnaire 2. Practical aspects and issues arising from course delivery  (GEL1008 pilot course)</vt:lpstr>
      <vt:lpstr>Questionnaire 3. Feasibility and achievability of the key features (GEL1008 pilot course)</vt:lpstr>
      <vt:lpstr>Lecturer focus group interview</vt:lpstr>
      <vt:lpstr>Student focus group interview</vt:lpstr>
      <vt:lpstr>Limitations</vt:lpstr>
      <vt:lpstr>Way forward (EL-on-BP)</vt:lpstr>
      <vt:lpstr>Sharing from our stakeholders </vt:lpstr>
      <vt:lpstr>Students’ preference on CSLC/ELC modalities and elements </vt:lpstr>
      <vt:lpstr>Students’ preference on CSLC/ELC modalities and elements</vt:lpstr>
      <vt:lpstr>PowerPoint Presentation</vt:lpstr>
      <vt:lpstr>PowerPoint Presentation</vt:lpstr>
      <vt:lpstr>Latest development </vt:lpstr>
      <vt:lpstr>Latest development (2022/23)</vt:lpstr>
      <vt:lpstr>ELC on E&amp;I  - A new compulsory experiential learning course (ELC) on “Entrepreneurship and Innovation (E&amp;I)”  - A gradual phase-in approach would be adopted for course development, piloting and review before full implementation.  There will be two versions of the E&amp;I course:</vt:lpstr>
      <vt:lpstr>Remarks on ELCs on E&amp;I</vt:lpstr>
      <vt:lpstr>PowerPoint Presentation</vt:lpstr>
      <vt:lpstr>Latest development (2022/23)</vt:lpstr>
      <vt:lpstr>PowerPoint Presentation</vt:lpstr>
      <vt:lpstr>PowerPoint Presentation</vt:lpstr>
    </vt:vector>
  </TitlesOfParts>
  <Company>HKIEd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HKIEd</dc:creator>
  <cp:lastModifiedBy>TONG, Yee Lum Queenie [GEO]</cp:lastModifiedBy>
  <cp:revision>1614</cp:revision>
  <cp:lastPrinted>2020-12-14T04:35:37Z</cp:lastPrinted>
  <dcterms:created xsi:type="dcterms:W3CDTF">2014-08-07T01:48:37Z</dcterms:created>
  <dcterms:modified xsi:type="dcterms:W3CDTF">2023-01-06T03:01:27Z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0x0101002D42FE1EB3EA3A4989E0DFEA0E2C215F</vt:lpwstr>
  </property>
</Properties>
</file>